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9"/>
  </p:notesMasterIdLst>
  <p:sldIdLst>
    <p:sldId id="310" r:id="rId3"/>
    <p:sldId id="314" r:id="rId4"/>
    <p:sldId id="315" r:id="rId5"/>
    <p:sldId id="343" r:id="rId6"/>
    <p:sldId id="344" r:id="rId7"/>
    <p:sldId id="381" r:id="rId8"/>
    <p:sldId id="382" r:id="rId9"/>
    <p:sldId id="332" r:id="rId10"/>
    <p:sldId id="333" r:id="rId11"/>
    <p:sldId id="334" r:id="rId12"/>
    <p:sldId id="335" r:id="rId13"/>
    <p:sldId id="336" r:id="rId14"/>
    <p:sldId id="337" r:id="rId15"/>
    <p:sldId id="338" r:id="rId16"/>
    <p:sldId id="392" r:id="rId17"/>
    <p:sldId id="407" r:id="rId18"/>
    <p:sldId id="386" r:id="rId19"/>
    <p:sldId id="387" r:id="rId20"/>
    <p:sldId id="388" r:id="rId21"/>
    <p:sldId id="389" r:id="rId22"/>
    <p:sldId id="390" r:id="rId23"/>
    <p:sldId id="391" r:id="rId24"/>
    <p:sldId id="339" r:id="rId25"/>
    <p:sldId id="396" r:id="rId26"/>
    <p:sldId id="340" r:id="rId27"/>
    <p:sldId id="341" r:id="rId28"/>
    <p:sldId id="346" r:id="rId29"/>
    <p:sldId id="347" r:id="rId30"/>
    <p:sldId id="348" r:id="rId31"/>
    <p:sldId id="368" r:id="rId32"/>
    <p:sldId id="356" r:id="rId33"/>
    <p:sldId id="357" r:id="rId34"/>
    <p:sldId id="358" r:id="rId35"/>
    <p:sldId id="359" r:id="rId36"/>
    <p:sldId id="395" r:id="rId37"/>
    <p:sldId id="366" r:id="rId38"/>
    <p:sldId id="397" r:id="rId39"/>
    <p:sldId id="398" r:id="rId40"/>
    <p:sldId id="399" r:id="rId41"/>
    <p:sldId id="393" r:id="rId42"/>
    <p:sldId id="408" r:id="rId43"/>
    <p:sldId id="409" r:id="rId44"/>
    <p:sldId id="412" r:id="rId45"/>
    <p:sldId id="402" r:id="rId46"/>
    <p:sldId id="403" r:id="rId47"/>
    <p:sldId id="379" r:id="rId48"/>
    <p:sldId id="377" r:id="rId49"/>
    <p:sldId id="410" r:id="rId50"/>
    <p:sldId id="411" r:id="rId51"/>
    <p:sldId id="378" r:id="rId52"/>
    <p:sldId id="414" r:id="rId53"/>
    <p:sldId id="415" r:id="rId54"/>
    <p:sldId id="416" r:id="rId55"/>
    <p:sldId id="417" r:id="rId56"/>
    <p:sldId id="303" r:id="rId57"/>
    <p:sldId id="418" r:id="rId5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vid Cohn" initials="DC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9" autoAdjust="0"/>
    <p:restoredTop sz="76018" autoAdjust="0"/>
  </p:normalViewPr>
  <p:slideViewPr>
    <p:cSldViewPr>
      <p:cViewPr varScale="1">
        <p:scale>
          <a:sx n="50" d="100"/>
          <a:sy n="50" d="100"/>
        </p:scale>
        <p:origin x="-161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078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8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43463-E809-4D45-9E75-70CC712BC246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31197-63DE-4C0B-83FA-36D93A0C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06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dirty="0" smtClean="0"/>
              <a:t>Mean</a:t>
            </a:r>
            <a:r>
              <a:rPr lang="en-US" baseline="0" dirty="0" smtClean="0"/>
              <a:t> shift</a:t>
            </a:r>
            <a:r>
              <a:rPr lang="he-IL" baseline="0" dirty="0" smtClean="0"/>
              <a:t> הוא אלגוריתם שמשתמשים בו כדי לשייך כל נקודה לאזור צפוף שנמצא בקירבתה.</a:t>
            </a:r>
          </a:p>
          <a:p>
            <a:pPr algn="r" rtl="1"/>
            <a:r>
              <a:rPr lang="en-US" dirty="0" smtClean="0"/>
              <a:t>Non</a:t>
            </a:r>
            <a:r>
              <a:rPr lang="en-US" baseline="0" dirty="0" smtClean="0"/>
              <a:t> parametric – doesn’t get parameters like the number of regions in the image</a:t>
            </a:r>
          </a:p>
          <a:p>
            <a:pPr algn="r" rtl="1"/>
            <a:r>
              <a:rPr lang="he-IL" baseline="0" dirty="0" smtClean="0"/>
              <a:t>במקרה שלנו הפרמטר היחיד הוא פרמטר הרזולוציה (</a:t>
            </a:r>
            <a:r>
              <a:rPr lang="en-US" baseline="0" dirty="0" smtClean="0"/>
              <a:t>h</a:t>
            </a:r>
            <a:r>
              <a:rPr lang="he-IL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017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לחזור</a:t>
            </a:r>
            <a:r>
              <a:rPr lang="he-IL" baseline="0" dirty="0" smtClean="0"/>
              <a:t> לשקף 5. להראות שהאגם וההרים יכולים להיחשב לאותו אזור אם </a:t>
            </a:r>
            <a:r>
              <a:rPr lang="en-US" baseline="0" dirty="0" smtClean="0"/>
              <a:t>h</a:t>
            </a:r>
            <a:r>
              <a:rPr lang="he-IL" baseline="0" dirty="0" smtClean="0"/>
              <a:t> גדול מדי.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54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מחפשים רק בתוך אזור מסויים ולא בכל הנקודות מכמה סיבות:</a:t>
            </a:r>
          </a:p>
          <a:p>
            <a:pPr algn="r" rtl="1">
              <a:buAutoNum type="arabicPeriod"/>
            </a:pPr>
            <a:r>
              <a:rPr lang="he-IL" dirty="0" smtClean="0"/>
              <a:t>החישובים יהיו כבדים מדי אם נתייחס לכל הנקודות.</a:t>
            </a:r>
          </a:p>
          <a:p>
            <a:pPr algn="r" rtl="1">
              <a:buAutoNum type="arabicPeriod"/>
            </a:pPr>
            <a:r>
              <a:rPr lang="he-IL" dirty="0" smtClean="0"/>
              <a:t>אנחנו עלולים לשייך את כל הנקודות לאותו אזור צפוף כשרוב הסיכויים שזאת לא היתה המטרה שלנו.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27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בכל איטרציה מקרבים את הנקודה</a:t>
            </a:r>
            <a:r>
              <a:rPr lang="he-IL" baseline="0" dirty="0" smtClean="0"/>
              <a:t> לנקודה קרובה יותר למקסימום.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35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החלק</a:t>
            </a:r>
            <a:r>
              <a:rPr lang="he-IL" baseline="0" dirty="0" smtClean="0"/>
              <a:t> הראשון של </a:t>
            </a:r>
            <a:r>
              <a:rPr lang="he-IL" baseline="0" dirty="0" err="1" smtClean="0"/>
              <a:t>הגרדיאנט</a:t>
            </a:r>
            <a:r>
              <a:rPr lang="he-IL" baseline="0" dirty="0" smtClean="0"/>
              <a:t> פרופורציונלי לפונקציית הצפיפות.</a:t>
            </a:r>
          </a:p>
          <a:p>
            <a:pPr algn="r" rtl="1"/>
            <a:r>
              <a:rPr lang="he-IL" baseline="0" dirty="0" smtClean="0"/>
              <a:t>החלק השני הוא ה-</a:t>
            </a:r>
            <a:r>
              <a:rPr lang="en-US" baseline="0" dirty="0" smtClean="0"/>
              <a:t>mean shift vector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7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בכל איטרציה מקרבים את הנקודה</a:t>
            </a:r>
            <a:r>
              <a:rPr lang="he-IL" baseline="0" dirty="0" smtClean="0"/>
              <a:t> לנקודה קרובה יותר למקסימום.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6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Grass almost completely smoothed</a:t>
            </a:r>
            <a:endParaRPr lang="en-US" baseline="0" dirty="0" smtClean="0"/>
          </a:p>
          <a:p>
            <a:r>
              <a:rPr lang="en-US" baseline="0" dirty="0" smtClean="0"/>
              <a:t>Tripod and buildings in the background preserved.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034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Mean shift employing normal (</a:t>
            </a:r>
            <a:r>
              <a:rPr lang="en-US" dirty="0" err="1" smtClean="0"/>
              <a:t>gaussian</a:t>
            </a:r>
            <a:r>
              <a:rPr lang="en-US" dirty="0" smtClean="0"/>
              <a:t>) kernel.</a:t>
            </a:r>
          </a:p>
          <a:p>
            <a:r>
              <a:rPr lang="en-US" dirty="0" smtClean="0"/>
              <a:t>Only</a:t>
            </a:r>
            <a:r>
              <a:rPr lang="en-US" baseline="0" dirty="0" smtClean="0"/>
              <a:t> features with high color contrast survive when </a:t>
            </a:r>
            <a:r>
              <a:rPr lang="en-US" baseline="0" dirty="0" err="1" smtClean="0"/>
              <a:t>hr</a:t>
            </a:r>
            <a:r>
              <a:rPr lang="en-US" baseline="0" dirty="0" smtClean="0"/>
              <a:t> is high (the texture of the fur was almost removed, but the eyes and whiskers (</a:t>
            </a:r>
            <a:r>
              <a:rPr lang="he-IL" baseline="0" dirty="0" smtClean="0"/>
              <a:t>שפם</a:t>
            </a:r>
            <a:r>
              <a:rPr lang="en-US" baseline="0" dirty="0" smtClean="0"/>
              <a:t>) remained crisp (up to certain resolution).</a:t>
            </a:r>
          </a:p>
          <a:p>
            <a:r>
              <a:rPr lang="en-US" baseline="0" dirty="0" smtClean="0"/>
              <a:t>Only features with large spatial support (big regions) are represented in the filtered image when </a:t>
            </a:r>
            <a:r>
              <a:rPr lang="en-US" baseline="0" dirty="0" err="1" smtClean="0"/>
              <a:t>hs</a:t>
            </a:r>
            <a:r>
              <a:rPr lang="en-US" baseline="0" dirty="0" smtClean="0"/>
              <a:t> increases.</a:t>
            </a:r>
          </a:p>
          <a:p>
            <a:endParaRPr lang="he-IL" baseline="0" dirty="0" smtClean="0"/>
          </a:p>
          <a:p>
            <a:r>
              <a:rPr lang="he-IL" baseline="0" dirty="0" smtClean="0"/>
              <a:t>שורה עליונה יש החלקה של הצבע כי החלון של הצבע גדל.</a:t>
            </a:r>
          </a:p>
          <a:p>
            <a:r>
              <a:rPr lang="he-IL" baseline="0" dirty="0" smtClean="0"/>
              <a:t>עדיין רואים בבירור את התמונה כי יש ניגודיות גדולה בין האזורים השונים של הפנים.</a:t>
            </a:r>
          </a:p>
          <a:p>
            <a:r>
              <a:rPr lang="he-IL" baseline="0" dirty="0" smtClean="0"/>
              <a:t>רואים בבירור איפה העיניים, האף, הפה.</a:t>
            </a:r>
          </a:p>
          <a:p>
            <a:r>
              <a:rPr lang="he-IL" baseline="0" dirty="0" smtClean="0"/>
              <a:t>חשוב לבחור חלונות בגודל נכון.</a:t>
            </a:r>
          </a:p>
          <a:p>
            <a:r>
              <a:rPr lang="he-IL" baseline="0" dirty="0" smtClean="0"/>
              <a:t>למשל תמונה של שמיים ועננים שהם בערך באותו צבע לא היתה שורדת חלון צבע גדול כי זה היה מתייחס אל העננים והשמיים כאזור אחד.</a:t>
            </a:r>
          </a:p>
          <a:p>
            <a:endParaRPr lang="he-IL" baseline="0" dirty="0" smtClean="0"/>
          </a:p>
          <a:p>
            <a:r>
              <a:rPr lang="he-IL" baseline="0" dirty="0" smtClean="0"/>
              <a:t>טור ימני כמעט כל האף הכחול מתלכד לאזור אחד. כי גם פיקסלים רחוקים משתתפים בחישובים.</a:t>
            </a:r>
          </a:p>
          <a:p>
            <a:r>
              <a:rPr lang="he-IL" baseline="0" dirty="0" smtClean="0"/>
              <a:t>תמונה למשל עם כדורים קטנים לא היתה שורדת חלון מרחבי גדול כי זה היה מאחד שני כדורים צמודים לאותו אזור.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547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צריך לעשות חישובים על כל נקודה בנפרד</a:t>
            </a:r>
            <a:r>
              <a:rPr lang="he-IL" baseline="0" dirty="0" smtClean="0"/>
              <a:t> וזה יוצא מסורבל מדי</a:t>
            </a:r>
            <a:endParaRPr lang="he-I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21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342900" indent="-342900" algn="r" rtl="1">
                  <a:buAutoNum type="arabicPeriod"/>
                </a:pPr>
                <a:r>
                  <a:rPr lang="he-IL" dirty="0" smtClean="0"/>
                  <a:t>הפונקציה צריכה להיות סימטרית. הפונקציה היא פר-נקודה. אין סיבה שנקודה במרחק מסויים מימין לנקודה הנתונה תקבל יותר משקל מנקודה באותו מרחק משמאל לנקודה.</a:t>
                </a:r>
              </a:p>
              <a:p>
                <a:pPr marL="342900" indent="-342900" algn="r" rtl="1">
                  <a:buAutoNum type="arabicPeriod"/>
                </a:pPr>
                <a:r>
                  <a:rPr lang="he-IL" dirty="0" smtClean="0"/>
                  <a:t>הפונקציה צריכה לקבל ערך מקסימלי ב-</a:t>
                </a:r>
                <a:r>
                  <a:rPr lang="en-US" dirty="0" smtClean="0"/>
                  <a:t>K(0)</a:t>
                </a:r>
                <a:r>
                  <a:rPr lang="he-IL" dirty="0" smtClean="0"/>
                  <a:t>.</a:t>
                </a:r>
              </a:p>
              <a:p>
                <a:pPr algn="r" rtl="1"/>
                <a:endParaRPr lang="he-IL" dirty="0"/>
              </a:p>
              <a:p>
                <a:pPr algn="r" rtl="1"/>
                <a:endParaRPr lang="he-IL" dirty="0" smtClean="0"/>
              </a:p>
              <a:p>
                <a:pPr algn="r" rtl="1"/>
                <a:r>
                  <a:rPr lang="he-IL" dirty="0" smtClean="0"/>
                  <a:t>פונקצית הצפיפות: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/>
                            </a:rPr>
                            <m:t>𝐾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latin typeface="Cambria Math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he-IL" dirty="0" smtClean="0"/>
              </a:p>
              <a:p>
                <a:pPr algn="r" rtl="1"/>
                <a:endParaRPr lang="he-IL" dirty="0" smtClean="0"/>
              </a:p>
              <a:p>
                <a:pPr algn="r" rtl="1"/>
                <a:r>
                  <a:rPr lang="he-IL" dirty="0" smtClean="0"/>
                  <a:t>אפשר לראות שאם </a:t>
                </a:r>
                <a:r>
                  <a:rPr lang="en-US" dirty="0" smtClean="0"/>
                  <a:t>p(x)</a:t>
                </a:r>
                <a:r>
                  <a:rPr lang="he-IL" dirty="0" smtClean="0"/>
                  <a:t> מקבלת נקודה </a:t>
                </a:r>
                <a:r>
                  <a:rPr lang="en-US" dirty="0" smtClean="0"/>
                  <a:t>x</a:t>
                </a:r>
                <a:r>
                  <a:rPr lang="he-IL" dirty="0" smtClean="0"/>
                  <a:t> במרכז אזור צפוף, המרחקים מכל נקודות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e-IL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he-IL" dirty="0" smtClean="0"/>
                  <a:t> יהיו קטנים ולכן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/>
                              </a:rPr>
                              <m:t>𝑥</m:t>
                            </m:r>
                            <m:r>
                              <a:rPr lang="en-US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i="1">
                                <a:latin typeface="Cambria Math"/>
                              </a:rPr>
                              <m:t>h</m:t>
                            </m:r>
                          </m:den>
                        </m:f>
                      </m:e>
                    </m:d>
                  </m:oMath>
                </a14:m>
                <a:r>
                  <a:rPr lang="he-IL" dirty="0" smtClean="0"/>
                  <a:t> תחזיר ערך גדול עבור כל אחד מהם. ו-</a:t>
                </a:r>
                <a:r>
                  <a:rPr lang="en-US" dirty="0" smtClean="0"/>
                  <a:t>p(x)</a:t>
                </a:r>
                <a:r>
                  <a:rPr lang="he-IL" dirty="0" smtClean="0"/>
                  <a:t> תחזיר ערך גדול </a:t>
                </a:r>
                <a:r>
                  <a:rPr lang="he-IL" dirty="0"/>
                  <a:t>(ערך גדול הכוונה לערך שקרוב לערך המקסימלי שפונקציית ה-</a:t>
                </a:r>
                <a:r>
                  <a:rPr lang="en-US" dirty="0"/>
                  <a:t>kernel</a:t>
                </a:r>
                <a:r>
                  <a:rPr lang="he-IL" dirty="0"/>
                  <a:t> מחזירה)</a:t>
                </a:r>
                <a:r>
                  <a:rPr lang="he-IL" dirty="0" smtClean="0"/>
                  <a:t>. כלומר, הנקודה נמצאת באזור צפוף.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342900" indent="-342900" algn="r" rtl="1">
                  <a:buAutoNum type="arabicPeriod"/>
                </a:pPr>
                <a:r>
                  <a:rPr lang="he-IL" dirty="0" smtClean="0"/>
                  <a:t>הפונקציה צריכה להיות סימטרית. הפונקציה היא פר-נקודה. אין סיבה שנקודה במרחק מסויים מימין לנקודה הנתונה תקבל יותר משקל מנקודה באותו מרחק משמאל לנקודה.</a:t>
                </a:r>
              </a:p>
              <a:p>
                <a:pPr marL="342900" indent="-342900" algn="r" rtl="1">
                  <a:buAutoNum type="arabicPeriod"/>
                </a:pPr>
                <a:r>
                  <a:rPr lang="he-IL" dirty="0" smtClean="0"/>
                  <a:t>הפונקציה צריכה לקבל ערך מקסימלי ב-</a:t>
                </a:r>
                <a:r>
                  <a:rPr lang="en-US" dirty="0" smtClean="0"/>
                  <a:t>K(0)</a:t>
                </a:r>
                <a:r>
                  <a:rPr lang="he-IL" dirty="0" smtClean="0"/>
                  <a:t>.</a:t>
                </a:r>
              </a:p>
              <a:p>
                <a:pPr algn="r" rtl="1"/>
                <a:endParaRPr lang="he-IL" dirty="0"/>
              </a:p>
              <a:p>
                <a:pPr algn="r" rtl="1"/>
                <a:endParaRPr lang="he-IL" dirty="0" smtClean="0"/>
              </a:p>
              <a:p>
                <a:pPr algn="r" rtl="1"/>
                <a:r>
                  <a:rPr lang="he-IL" dirty="0" smtClean="0"/>
                  <a:t>פונקצית הצפיפות:</a:t>
                </a:r>
              </a:p>
              <a:p>
                <a:pPr algn="l"/>
                <a:r>
                  <a:rPr lang="en-US" i="0">
                    <a:latin typeface="Cambria Math"/>
                  </a:rPr>
                  <a:t>𝑝(𝑥)=1/(𝑛ℎ^𝑑 ) ∑_(𝑖=1)^𝑛▒𝐾((𝑥−𝑥_𝑖)/ℎ) </a:t>
                </a:r>
                <a:endParaRPr lang="he-IL" dirty="0" smtClean="0"/>
              </a:p>
              <a:p>
                <a:pPr algn="r" rtl="1"/>
                <a:endParaRPr lang="he-IL" dirty="0" smtClean="0"/>
              </a:p>
              <a:p>
                <a:pPr algn="r" rtl="1"/>
                <a:r>
                  <a:rPr lang="he-IL" dirty="0" smtClean="0"/>
                  <a:t>אפשר לראות שאם </a:t>
                </a:r>
                <a:r>
                  <a:rPr lang="en-US" dirty="0" smtClean="0"/>
                  <a:t>p(x)</a:t>
                </a:r>
                <a:r>
                  <a:rPr lang="he-IL" dirty="0" smtClean="0"/>
                  <a:t> מקבלת נקודה </a:t>
                </a:r>
                <a:r>
                  <a:rPr lang="en-US" dirty="0" smtClean="0"/>
                  <a:t>x</a:t>
                </a:r>
                <a:r>
                  <a:rPr lang="he-IL" dirty="0" smtClean="0"/>
                  <a:t> במרכז אזור צפוף, המרחקים מכל נקודות </a:t>
                </a:r>
                <a:r>
                  <a:rPr lang="en-US" b="0" i="0" smtClean="0">
                    <a:latin typeface="Cambria Math"/>
                  </a:rPr>
                  <a:t>𝑥</a:t>
                </a:r>
                <a:r>
                  <a:rPr lang="he-IL" b="0" i="0" smtClean="0">
                    <a:latin typeface="Cambria Math"/>
                  </a:rPr>
                  <a:t>_</a:t>
                </a:r>
                <a:r>
                  <a:rPr lang="en-US" b="0" i="0" smtClean="0">
                    <a:latin typeface="Cambria Math"/>
                  </a:rPr>
                  <a:t>𝑖</a:t>
                </a:r>
                <a:r>
                  <a:rPr lang="he-IL" dirty="0" smtClean="0"/>
                  <a:t> יהיו קטנים ולכן </a:t>
                </a:r>
                <a:r>
                  <a:rPr lang="en-US" i="0">
                    <a:latin typeface="Cambria Math"/>
                  </a:rPr>
                  <a:t>𝐾((𝑥−𝑥_𝑖)/ℎ)</a:t>
                </a:r>
                <a:r>
                  <a:rPr lang="he-IL" dirty="0" smtClean="0"/>
                  <a:t> תחזיר ערך גדול עבור כל אחד מהם. ו-</a:t>
                </a:r>
                <a:r>
                  <a:rPr lang="en-US" dirty="0" smtClean="0"/>
                  <a:t>p(x)</a:t>
                </a:r>
                <a:r>
                  <a:rPr lang="he-IL" dirty="0" smtClean="0"/>
                  <a:t> תחזיר ערך גדול </a:t>
                </a:r>
                <a:r>
                  <a:rPr lang="he-IL" dirty="0"/>
                  <a:t>(ערך גדול הכוונה לערך שקרוב לערך המקסימלי שפונקציית ה-</a:t>
                </a:r>
                <a:r>
                  <a:rPr lang="en-US" dirty="0"/>
                  <a:t>kernel</a:t>
                </a:r>
                <a:r>
                  <a:rPr lang="he-IL" dirty="0"/>
                  <a:t> מחזירה)</a:t>
                </a:r>
                <a:r>
                  <a:rPr lang="he-IL" dirty="0" smtClean="0"/>
                  <a:t>. כלומר, הנקודה נמצאת באזור צפוף.</a:t>
                </a:r>
                <a:endParaRPr lang="en-US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20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עם</a:t>
            </a:r>
            <a:r>
              <a:rPr lang="he-IL" baseline="0" dirty="0" smtClean="0"/>
              <a:t> הפונקציה הזאת פונקצית הצפיפות חלקה יותר</a:t>
            </a:r>
          </a:p>
          <a:p>
            <a:r>
              <a:rPr lang="he-IL" baseline="0" dirty="0" smtClean="0"/>
              <a:t>גם התוצאות יותר טובות כי היא מטשטשת פסגות לא רצויות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48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P(x) is probability density function of shorty </a:t>
                </a:r>
                <a:r>
                  <a:rPr lang="en-US" dirty="0" err="1" smtClean="0"/>
                  <a:t>p.d.f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Some sources say that: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r>
                      <a:rPr lang="en-US" b="0" i="1" smtClean="0">
                        <a:latin typeface="Cambria Math"/>
                      </a:rPr>
                      <m:t>(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  <m:r>
                      <a:rPr lang="en-US" b="0" i="1" smtClean="0">
                        <a:latin typeface="Cambria Math"/>
                      </a:rPr>
                      <m:t>)=</m:t>
                    </m:r>
                    <m:r>
                      <a:rPr lang="en-US" b="0" i="1" smtClean="0">
                        <a:latin typeface="Cambria Math"/>
                      </a:rPr>
                      <m:t>𝑐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𝑖</m:t>
                        </m:r>
                        <m:r>
                          <a:rPr lang="en-US" b="0" i="1" smtClean="0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h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𝑐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P(x) is probability density function of shorty </a:t>
                </a:r>
                <a:r>
                  <a:rPr lang="en-US" dirty="0" err="1" smtClean="0"/>
                  <a:t>p.d.f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Some sources say that: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0" i="0" smtClean="0">
                    <a:latin typeface="Cambria Math"/>
                  </a:rPr>
                  <a:t>𝑝(𝑥)=𝑐</a:t>
                </a:r>
                <a:r>
                  <a:rPr lang="en-US" b="0" i="0" smtClean="0">
                    <a:latin typeface="Cambria Math"/>
                  </a:rPr>
                  <a:t>∑_(𝑖=1)^𝑛▒𝐾(‖(𝑥_𝑖−𝑥)/ℎ‖^2 ) </a:t>
                </a:r>
                <a:r>
                  <a:rPr lang="en-US" dirty="0" smtClean="0"/>
                  <a:t> </a:t>
                </a:r>
                <a:endParaRPr lang="en-US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0" i="0" smtClean="0">
                    <a:latin typeface="Cambria Math"/>
                  </a:rPr>
                  <a:t>𝑐=</a:t>
                </a:r>
                <a:r>
                  <a:rPr lang="en-US" b="0" i="0" smtClean="0">
                    <a:latin typeface="Cambria Math"/>
                  </a:rPr>
                  <a:t>(2</a:t>
                </a:r>
                <a:r>
                  <a:rPr lang="en-US" b="0" i="0" smtClean="0">
                    <a:latin typeface="Cambria Math"/>
                    <a:ea typeface="Cambria Math"/>
                  </a:rPr>
                  <a:t>𝜋)^(</a:t>
                </a:r>
                <a:r>
                  <a:rPr lang="en-US" b="0" i="0" smtClean="0">
                    <a:latin typeface="Cambria Math"/>
                  </a:rPr>
                  <a:t>−𝑑/2)/(𝑛ℎ^𝑑 )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51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82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אני צריך עבור</a:t>
            </a:r>
            <a:r>
              <a:rPr lang="he-IL" baseline="0" dirty="0" smtClean="0"/>
              <a:t> כל נקודה עד כמה רחוק אני יכול ללכת כדי למצוא את האזור שאליו שייכת הנקודה.</a:t>
            </a:r>
          </a:p>
          <a:p>
            <a:pPr algn="r" rtl="1"/>
            <a:r>
              <a:rPr lang="he-IL" baseline="0" dirty="0" smtClean="0"/>
              <a:t>בשביל זה משתמשים בפרמטר </a:t>
            </a:r>
            <a:r>
              <a:rPr lang="en-US" baseline="0" dirty="0" smtClean="0"/>
              <a:t>h</a:t>
            </a:r>
            <a:r>
              <a:rPr lang="he-IL" baseline="0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54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אני צריך עבור</a:t>
            </a:r>
            <a:r>
              <a:rPr lang="he-IL" baseline="0" dirty="0" smtClean="0"/>
              <a:t> כל נקודה עד כמה רחוק אני יכול ללכת כדי למצוא את האזור שאליו שייכת הנקודה.</a:t>
            </a:r>
          </a:p>
          <a:p>
            <a:pPr algn="r" rtl="1"/>
            <a:r>
              <a:rPr lang="he-IL" baseline="0" dirty="0" smtClean="0"/>
              <a:t>בשביל זה משתמשים בפרמטר </a:t>
            </a:r>
            <a:r>
              <a:rPr lang="en-US" baseline="0" dirty="0" smtClean="0"/>
              <a:t>h</a:t>
            </a:r>
            <a:r>
              <a:rPr lang="he-IL" baseline="0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31197-63DE-4C0B-83FA-36D93A0CA7A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54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14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1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08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93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11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28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4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41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49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2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86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4347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034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17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31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2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59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4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03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B4584-3B4E-4FED-9C9B-C29E403B59A9}" type="datetimeFigureOut">
              <a:rPr lang="en-US" smtClean="0"/>
              <a:pPr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A3109-941A-42CF-BE8B-557502654D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011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060D9-C363-41A9-AE17-2921CD3BFDEA}" type="datetimeFigureOut">
              <a:rPr lang="en-US" smtClean="0"/>
              <a:t>4/13/2015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49175-2009-426F-9EBE-ED7EB7C98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01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5" Type="http://schemas.openxmlformats.org/officeDocument/2006/relationships/image" Target="../media/image100.png"/><Relationship Id="rId4" Type="http://schemas.openxmlformats.org/officeDocument/2006/relationships/image" Target="../media/image9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0.png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0.png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saravananthirumuruganathan.wordpress.com/2010/04/01/introduction-to-mean-shift-algorithm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8884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z="12800" b="1" dirty="0" smtClean="0"/>
              <a:t>Mean </a:t>
            </a:r>
            <a:r>
              <a:rPr lang="en-US" sz="12800" b="1" dirty="0" smtClean="0"/>
              <a:t>shift</a:t>
            </a:r>
            <a:br>
              <a:rPr lang="en-US" sz="12800" b="1" dirty="0" smtClean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034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B2F03-A4DE-4DAE-B24A-DE37A69148CA}" type="slidenum">
              <a:rPr lang="he-IL" altLang="en-US"/>
              <a:pPr/>
              <a:t>10</a:t>
            </a:fld>
            <a:endParaRPr lang="en-US" altLang="en-US"/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2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3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4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5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6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7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8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9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0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1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2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3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4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5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6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7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8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9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0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1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2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3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4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5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6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7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8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9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0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1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2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3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4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5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6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7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8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9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0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1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2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3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4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5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6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7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8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9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0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1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2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3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4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5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6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7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8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9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0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1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2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3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4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5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6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7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8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9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0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1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2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3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4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5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6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7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8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9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0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1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2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3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4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5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6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7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8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9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7920" name="Group 96"/>
          <p:cNvGrpSpPr>
            <a:grpSpLocks/>
          </p:cNvGrpSpPr>
          <p:nvPr/>
        </p:nvGrpSpPr>
        <p:grpSpPr bwMode="auto">
          <a:xfrm>
            <a:off x="3167063" y="1676400"/>
            <a:ext cx="2819400" cy="2895600"/>
            <a:chOff x="3744" y="4464"/>
            <a:chExt cx="1776" cy="1824"/>
          </a:xfrm>
        </p:grpSpPr>
        <p:sp>
          <p:nvSpPr>
            <p:cNvPr id="77921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7922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7923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7924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925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77926" name="AutoShape 102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77927" name="AutoShape 103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7928" name="AutoShape 104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grpSp>
        <p:nvGrpSpPr>
          <p:cNvPr id="77929" name="Group 105"/>
          <p:cNvGrpSpPr>
            <a:grpSpLocks/>
          </p:cNvGrpSpPr>
          <p:nvPr/>
        </p:nvGrpSpPr>
        <p:grpSpPr bwMode="auto">
          <a:xfrm>
            <a:off x="5029200" y="3200400"/>
            <a:ext cx="457200" cy="457200"/>
            <a:chOff x="4486" y="3484"/>
            <a:chExt cx="288" cy="288"/>
          </a:xfrm>
        </p:grpSpPr>
        <p:sp>
          <p:nvSpPr>
            <p:cNvPr id="77930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31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932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7933" name="AutoShape 109"/>
          <p:cNvSpPr>
            <a:spLocks noChangeArrowheads="1"/>
          </p:cNvSpPr>
          <p:nvPr/>
        </p:nvSpPr>
        <p:spPr bwMode="auto">
          <a:xfrm rot="1324470">
            <a:off x="4565650" y="3200400"/>
            <a:ext cx="685800" cy="152400"/>
          </a:xfrm>
          <a:prstGeom prst="rightArrow">
            <a:avLst>
              <a:gd name="adj1" fmla="val 50000"/>
              <a:gd name="adj2" fmla="val 112500"/>
            </a:avLst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b" anchorCtr="1"/>
          <a:lstStyle/>
          <a:p>
            <a:pPr rtl="0"/>
            <a:endParaRPr lang="en-US" altLang="en-US">
              <a:latin typeface="Arial" charset="0"/>
            </a:endParaRPr>
          </a:p>
        </p:txBody>
      </p:sp>
      <p:sp>
        <p:nvSpPr>
          <p:cNvPr id="77934" name="Rectangle 110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>
                <a:solidFill>
                  <a:srgbClr val="FF0000"/>
                </a:solidFill>
              </a:rPr>
              <a:t>הדגמה</a:t>
            </a:r>
            <a:endParaRPr lang="en-US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33711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9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9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7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9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DF9B5-ADE2-4983-8FD6-907DB41F9FAC}" type="slidenum">
              <a:rPr lang="he-IL" altLang="en-US"/>
              <a:pPr/>
              <a:t>11</a:t>
            </a:fld>
            <a:endParaRPr lang="en-US" altLang="en-US"/>
          </a:p>
        </p:txBody>
      </p:sp>
      <p:sp>
        <p:nvSpPr>
          <p:cNvPr id="78852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3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4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5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6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7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8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59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0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1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2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3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4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5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6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7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8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69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0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1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2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3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4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5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6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7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8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79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0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1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2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3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4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5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6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7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8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89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0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1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2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3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4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5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6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7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8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899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0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1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2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3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4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5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6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7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8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09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0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1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2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3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4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5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6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7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8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19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0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1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2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3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4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5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6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7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8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29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0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1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2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3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4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5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6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7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8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39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40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41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42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943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8944" name="Group 96"/>
          <p:cNvGrpSpPr>
            <a:grpSpLocks/>
          </p:cNvGrpSpPr>
          <p:nvPr/>
        </p:nvGrpSpPr>
        <p:grpSpPr bwMode="auto">
          <a:xfrm>
            <a:off x="3167063" y="1676400"/>
            <a:ext cx="2819400" cy="2895600"/>
            <a:chOff x="3744" y="4464"/>
            <a:chExt cx="1776" cy="1824"/>
          </a:xfrm>
        </p:grpSpPr>
        <p:sp>
          <p:nvSpPr>
            <p:cNvPr id="78945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8946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8947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948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49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78950" name="AutoShape 102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78951" name="AutoShape 103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8952" name="AutoShape 104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grpSp>
        <p:nvGrpSpPr>
          <p:cNvPr id="78953" name="Group 105"/>
          <p:cNvGrpSpPr>
            <a:grpSpLocks/>
          </p:cNvGrpSpPr>
          <p:nvPr/>
        </p:nvGrpSpPr>
        <p:grpSpPr bwMode="auto">
          <a:xfrm>
            <a:off x="5029200" y="3200400"/>
            <a:ext cx="457200" cy="457200"/>
            <a:chOff x="4486" y="3484"/>
            <a:chExt cx="288" cy="288"/>
          </a:xfrm>
        </p:grpSpPr>
        <p:sp>
          <p:nvSpPr>
            <p:cNvPr id="78954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55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56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8957" name="Rectangle 109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>
                <a:solidFill>
                  <a:srgbClr val="FF0000"/>
                </a:solidFill>
              </a:rPr>
              <a:t>הדגמה</a:t>
            </a:r>
            <a:endParaRPr lang="en-US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697782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5.82929E-7 L 0.075 0.0444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89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222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B6205-DE2B-4DC7-A9E9-AC91F263972B}" type="slidenum">
              <a:rPr lang="he-IL" altLang="en-US"/>
              <a:pPr/>
              <a:t>12</a:t>
            </a:fld>
            <a:endParaRPr lang="en-US" altLang="en-US"/>
          </a:p>
        </p:txBody>
      </p:sp>
      <p:sp>
        <p:nvSpPr>
          <p:cNvPr id="75780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1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2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3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4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5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6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7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8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9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0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1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2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3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4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5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6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7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8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9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0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1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2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3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4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5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6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7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8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9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0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1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2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3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4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5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6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7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8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9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0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1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2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3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4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5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6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7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8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9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0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1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2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3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4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5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6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7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8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9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0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1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2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3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4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5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6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7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8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9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0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1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2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3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4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5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6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7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8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9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0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1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2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3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4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5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6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7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8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9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70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71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5872" name="Group 96"/>
          <p:cNvGrpSpPr>
            <a:grpSpLocks/>
          </p:cNvGrpSpPr>
          <p:nvPr/>
        </p:nvGrpSpPr>
        <p:grpSpPr bwMode="auto">
          <a:xfrm>
            <a:off x="3841750" y="1981200"/>
            <a:ext cx="2819400" cy="2895600"/>
            <a:chOff x="3744" y="4464"/>
            <a:chExt cx="1776" cy="1824"/>
          </a:xfrm>
        </p:grpSpPr>
        <p:sp>
          <p:nvSpPr>
            <p:cNvPr id="75873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5874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5875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5876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877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75878" name="AutoShape 102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75879" name="AutoShape 103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5880" name="AutoShape 104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grpSp>
        <p:nvGrpSpPr>
          <p:cNvPr id="75881" name="Group 105"/>
          <p:cNvGrpSpPr>
            <a:grpSpLocks/>
          </p:cNvGrpSpPr>
          <p:nvPr/>
        </p:nvGrpSpPr>
        <p:grpSpPr bwMode="auto">
          <a:xfrm>
            <a:off x="5389563" y="3265488"/>
            <a:ext cx="457200" cy="457200"/>
            <a:chOff x="4486" y="3484"/>
            <a:chExt cx="288" cy="288"/>
          </a:xfrm>
        </p:grpSpPr>
        <p:sp>
          <p:nvSpPr>
            <p:cNvPr id="75882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83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884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5885" name="AutoShape 109"/>
          <p:cNvSpPr>
            <a:spLocks noChangeArrowheads="1"/>
          </p:cNvSpPr>
          <p:nvPr/>
        </p:nvSpPr>
        <p:spPr bwMode="auto">
          <a:xfrm rot="618372">
            <a:off x="5280025" y="3375025"/>
            <a:ext cx="381000" cy="152400"/>
          </a:xfrm>
          <a:prstGeom prst="rightArrow">
            <a:avLst>
              <a:gd name="adj1" fmla="val 50000"/>
              <a:gd name="adj2" fmla="val 62500"/>
            </a:avLst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88" name="Rectangle 112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>
                <a:solidFill>
                  <a:srgbClr val="FF0000"/>
                </a:solidFill>
              </a:rPr>
              <a:t>הדגמה</a:t>
            </a:r>
            <a:endParaRPr lang="en-US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08036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5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8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A165-8631-4922-93F5-8966B54588A5}" type="slidenum">
              <a:rPr lang="he-IL" altLang="en-US"/>
              <a:pPr/>
              <a:t>13</a:t>
            </a:fld>
            <a:endParaRPr lang="en-US" altLang="en-US"/>
          </a:p>
        </p:txBody>
      </p:sp>
      <p:sp>
        <p:nvSpPr>
          <p:cNvPr id="79876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77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78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79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0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1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2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3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4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5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6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7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8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89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0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1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2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3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4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5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6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7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8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899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0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1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2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3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4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5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6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7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8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09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0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1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2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3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4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5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6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7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8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19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0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1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2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3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4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5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6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7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8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29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0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1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2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3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4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5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6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7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8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39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0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1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2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3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4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5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6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7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8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49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0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1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2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3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4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5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6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7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8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59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0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1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2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3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4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5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6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967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9968" name="Group 96"/>
          <p:cNvGrpSpPr>
            <a:grpSpLocks/>
          </p:cNvGrpSpPr>
          <p:nvPr/>
        </p:nvGrpSpPr>
        <p:grpSpPr bwMode="auto">
          <a:xfrm>
            <a:off x="3841750" y="1981200"/>
            <a:ext cx="2819400" cy="2895600"/>
            <a:chOff x="3744" y="4464"/>
            <a:chExt cx="1776" cy="1824"/>
          </a:xfrm>
        </p:grpSpPr>
        <p:sp>
          <p:nvSpPr>
            <p:cNvPr id="79969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9970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9971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9972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973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79974" name="AutoShape 102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79975" name="AutoShape 103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9976" name="AutoShape 104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grpSp>
        <p:nvGrpSpPr>
          <p:cNvPr id="79977" name="Group 105"/>
          <p:cNvGrpSpPr>
            <a:grpSpLocks/>
          </p:cNvGrpSpPr>
          <p:nvPr/>
        </p:nvGrpSpPr>
        <p:grpSpPr bwMode="auto">
          <a:xfrm>
            <a:off x="5389563" y="3265488"/>
            <a:ext cx="457200" cy="457200"/>
            <a:chOff x="4486" y="3484"/>
            <a:chExt cx="288" cy="288"/>
          </a:xfrm>
        </p:grpSpPr>
        <p:sp>
          <p:nvSpPr>
            <p:cNvPr id="79978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79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980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981" name="Rectangle 109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>
                <a:solidFill>
                  <a:srgbClr val="FF0000"/>
                </a:solidFill>
              </a:rPr>
              <a:t>הדגמה</a:t>
            </a:r>
            <a:endParaRPr lang="en-US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4722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3.01874E-6 L 0.03993 0.01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99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7" y="55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A0549-B788-4099-96E1-246D792183A1}" type="slidenum">
              <a:rPr lang="he-IL" altLang="en-US"/>
              <a:pPr/>
              <a:t>14</a:t>
            </a:fld>
            <a:endParaRPr lang="en-US" altLang="en-US"/>
          </a:p>
        </p:txBody>
      </p:sp>
      <p:sp>
        <p:nvSpPr>
          <p:cNvPr id="80900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1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2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3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4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5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6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7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8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9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0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1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2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3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4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5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6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7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8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9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0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1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2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3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4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5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6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7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8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9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0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1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2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3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4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5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6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7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8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9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0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1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2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3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4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5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6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7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8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9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0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1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2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3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4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5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6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7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8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9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0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1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2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3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4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5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6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7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8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9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0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1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2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3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4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5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6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7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8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9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0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1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2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3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4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5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6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7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8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9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90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91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80992" name="Group 96"/>
          <p:cNvGrpSpPr>
            <a:grpSpLocks/>
          </p:cNvGrpSpPr>
          <p:nvPr/>
        </p:nvGrpSpPr>
        <p:grpSpPr bwMode="auto">
          <a:xfrm>
            <a:off x="4211638" y="2047875"/>
            <a:ext cx="2819400" cy="2895600"/>
            <a:chOff x="3744" y="4464"/>
            <a:chExt cx="1776" cy="1824"/>
          </a:xfrm>
        </p:grpSpPr>
        <p:sp>
          <p:nvSpPr>
            <p:cNvPr id="80993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0994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80995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96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997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0998" name="AutoShape 102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80999" name="AutoShape 103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grpSp>
        <p:nvGrpSpPr>
          <p:cNvPr id="81000" name="Group 104"/>
          <p:cNvGrpSpPr>
            <a:grpSpLocks/>
          </p:cNvGrpSpPr>
          <p:nvPr/>
        </p:nvGrpSpPr>
        <p:grpSpPr bwMode="auto">
          <a:xfrm>
            <a:off x="5389563" y="3265488"/>
            <a:ext cx="457200" cy="457200"/>
            <a:chOff x="4486" y="3484"/>
            <a:chExt cx="288" cy="288"/>
          </a:xfrm>
        </p:grpSpPr>
        <p:sp>
          <p:nvSpPr>
            <p:cNvPr id="81001" name="Oval 105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2" name="Line 106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003" name="Line 107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1004" name="Rectangle 108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>
                <a:solidFill>
                  <a:srgbClr val="FF0000"/>
                </a:solidFill>
              </a:rPr>
              <a:t>הדגמה</a:t>
            </a:r>
            <a:endParaRPr lang="en-US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32137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0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0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shift – 1D density example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33" y="1600200"/>
            <a:ext cx="7528334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3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shift – using density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We want to represent all discrete points into a dense function so that we can calculate the maxima of the function around each point (and by that, to find the densest area around the point).</a:t>
            </a:r>
          </a:p>
          <a:p>
            <a:r>
              <a:rPr lang="en-US" dirty="0" smtClean="0"/>
              <a:t>Since we want to calculate the derivative of the density function (in 1D points) or the gradient of the function (in 2D points) we must convert the points into a density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8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404664"/>
            <a:ext cx="7772400" cy="1470025"/>
          </a:xfrm>
        </p:spPr>
        <p:txBody>
          <a:bodyPr/>
          <a:lstStyle/>
          <a:p>
            <a:r>
              <a:rPr lang="en-US" dirty="0" smtClean="0"/>
              <a:t>Mean shift – kernel function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1560" y="1916832"/>
            <a:ext cx="7848872" cy="424847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Let’s define density function p(x) which uses the kernel function K(x).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P(x) – x is coordinate point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K(x) – x is the distance of a given point.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17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95536" y="692696"/>
                <a:ext cx="8321635" cy="3178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3200" dirty="0" smtClean="0"/>
                  <a:t>Kernel function must satisfy the following:</a:t>
                </a:r>
                <a:endParaRPr lang="he-IL" sz="3200" dirty="0" smtClean="0"/>
              </a:p>
              <a:p>
                <a:pPr marL="342900" indent="-342900" algn="l">
                  <a:buAutoNum type="arabicPeriod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en-US" sz="32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he-IL" sz="3200" b="0" i="1" smtClean="0">
                            <a:latin typeface="Cambria Math"/>
                          </a:rPr>
                          <m:t>−</m:t>
                        </m:r>
                        <m:r>
                          <a:rPr lang="he-IL" sz="3200" b="0" i="1" smtClean="0">
                            <a:latin typeface="Cambria Math"/>
                            <a:ea typeface="Cambria Math"/>
                          </a:rPr>
                          <m:t>∞</m:t>
                        </m:r>
                      </m:sub>
                      <m:sup>
                        <m:r>
                          <a:rPr lang="en-US" sz="3200" b="0" i="1" smtClean="0">
                            <a:latin typeface="Cambria Math"/>
                            <a:ea typeface="Cambria Math"/>
                          </a:rPr>
                          <m:t>∞</m:t>
                        </m:r>
                      </m:sup>
                      <m:e>
                        <m:r>
                          <a:rPr lang="en-US" sz="3200" b="0" i="1" smtClean="0">
                            <a:latin typeface="Cambria Math"/>
                          </a:rPr>
                          <m:t>𝐾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en-US" sz="3200" b="0" i="1" smtClean="0">
                            <a:latin typeface="Cambria Math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/>
                          </a:rPr>
                          <m:t>1</m:t>
                        </m:r>
                      </m:e>
                    </m:nary>
                  </m:oMath>
                </a14:m>
                <a:endParaRPr lang="en-US" sz="3200" b="0" dirty="0" smtClean="0"/>
              </a:p>
              <a:p>
                <a:pPr marL="342900" indent="-342900" algn="l">
                  <a:buAutoNum type="arabicPeriod"/>
                </a:pP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/>
                      </a:rPr>
                      <m:t>𝐾</m:t>
                    </m:r>
                    <m:d>
                      <m:dPr>
                        <m:ctrlPr>
                          <a:rPr lang="en-US" sz="32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sz="3200" b="0" i="1" smtClean="0">
                        <a:latin typeface="Cambria Math"/>
                      </a:rPr>
                      <m:t> </m:t>
                    </m:r>
                    <m:r>
                      <a:rPr lang="en-US" sz="3200" b="0" i="1" smtClean="0">
                        <a:latin typeface="Cambria Math"/>
                        <a:ea typeface="Cambria Math"/>
                      </a:rPr>
                      <m:t>≥</m:t>
                    </m:r>
                    <m:r>
                      <a:rPr lang="en-US" sz="3200" b="0" i="1" smtClean="0">
                        <a:latin typeface="Cambria Math"/>
                        <a:ea typeface="Cambria Math"/>
                      </a:rPr>
                      <m:t>0</m:t>
                    </m:r>
                    <m:r>
                      <a:rPr lang="en-US" sz="3200" b="0" i="1" smtClean="0">
                        <a:latin typeface="Cambria Math"/>
                      </a:rPr>
                      <m:t>𝑓𝑜𝑟</m:t>
                    </m:r>
                    <m:r>
                      <a:rPr lang="en-US" sz="3200" b="0" i="1" smtClean="0">
                        <a:latin typeface="Cambria Math"/>
                      </a:rPr>
                      <m:t> </m:t>
                    </m:r>
                    <m:r>
                      <a:rPr lang="en-US" sz="3200" b="0" i="1" smtClean="0">
                        <a:latin typeface="Cambria Math"/>
                      </a:rPr>
                      <m:t>𝑎𝑙𝑙</m:t>
                    </m:r>
                    <m:r>
                      <a:rPr lang="en-US" sz="3200" b="0" i="1" smtClean="0">
                        <a:latin typeface="Cambria Math"/>
                      </a:rPr>
                      <m:t> </m:t>
                    </m:r>
                    <m:r>
                      <a:rPr lang="en-US" sz="3200" b="0" i="1" smtClean="0">
                        <a:latin typeface="Cambria Math"/>
                      </a:rPr>
                      <m:t>𝑥</m:t>
                    </m:r>
                  </m:oMath>
                </a14:m>
                <a:endParaRPr lang="he-IL" sz="3200" dirty="0" smtClean="0"/>
              </a:p>
              <a:p>
                <a:pPr algn="r" rtl="1"/>
                <a:endParaRPr lang="en-US" sz="3200" dirty="0" smtClean="0"/>
              </a:p>
              <a:p>
                <a:pPr algn="r" rtl="1"/>
                <a:endParaRPr lang="en-US" sz="3200" dirty="0"/>
              </a:p>
              <a:p>
                <a:pPr algn="l"/>
                <a:r>
                  <a:rPr lang="en-US" sz="3200" dirty="0" smtClean="0"/>
                  <a:t>Let’s see some the possible kernel functions:</a:t>
                </a:r>
                <a:endParaRPr lang="he-IL" sz="3200" dirty="0" smtClean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692696"/>
                <a:ext cx="8321635" cy="3178562"/>
              </a:xfrm>
              <a:prstGeom prst="rect">
                <a:avLst/>
              </a:prstGeom>
              <a:blipFill rotWithShape="1">
                <a:blip r:embed="rId3"/>
                <a:stretch>
                  <a:fillRect l="-1905" t="-2303" b="-55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021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1"/>
          <p:cNvSpPr txBox="1">
            <a:spLocks/>
          </p:cNvSpPr>
          <p:nvPr/>
        </p:nvSpPr>
        <p:spPr>
          <a:xfrm>
            <a:off x="1828800" y="381000"/>
            <a:ext cx="5638800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sz="1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e-IL" sz="4400" dirty="0" smtClean="0">
                <a:latin typeface="+mn-lt"/>
              </a:rPr>
              <a:t>סוגים של </a:t>
            </a:r>
            <a:r>
              <a:rPr lang="en-US" sz="4400" dirty="0" smtClean="0">
                <a:latin typeface="+mn-lt"/>
              </a:rPr>
              <a:t>kernel</a:t>
            </a:r>
            <a:endParaRPr lang="he-IL" sz="44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9512" y="1567901"/>
            <a:ext cx="8534400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endParaRPr lang="en-US" sz="2800" dirty="0"/>
          </a:p>
          <a:p>
            <a:pPr marL="457200" indent="-457200" algn="l" rtl="0">
              <a:buFont typeface="Courier New" panose="02070309020205020404" pitchFamily="49" charset="0"/>
              <a:buChar char="o"/>
            </a:pPr>
            <a:r>
              <a:rPr lang="en-US" sz="2800" dirty="0" smtClean="0"/>
              <a:t>Uniform</a:t>
            </a:r>
          </a:p>
          <a:p>
            <a:pPr marL="457200" indent="-457200" algn="l" rtl="0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marL="457200" indent="-457200" algn="l" rtl="0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algn="l" rtl="0"/>
            <a:endParaRPr lang="en-US" sz="2800" dirty="0" smtClean="0"/>
          </a:p>
        </p:txBody>
      </p:sp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0840" y1="32022" x2="50840" y2="32022"/>
                        <a14:foregroundMark x1="46639" y1="46067" x2="46639" y2="46067"/>
                        <a14:foregroundMark x1="47479" y1="56742" x2="47479" y2="56742"/>
                        <a14:foregroundMark x1="48319" y1="83708" x2="48319" y2="83708"/>
                        <a14:foregroundMark x1="55462" y1="78090" x2="55462" y2="78090"/>
                        <a14:foregroundMark x1="71849" y1="75281" x2="71849" y2="75281"/>
                        <a14:foregroundMark x1="72689" y1="61798" x2="72689" y2="61798"/>
                        <a14:foregroundMark x1="70168" y1="48315" x2="70168" y2="48315"/>
                        <a14:backgroundMark x1="20168" y1="20225" x2="20168" y2="202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12" y="1901974"/>
            <a:ext cx="1450975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006282" y="1844824"/>
                <a:ext cx="3136308" cy="9766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𝑈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/>
                                </a:rPr>
                                <m:t>              </m:t>
                              </m:r>
                              <m:r>
                                <a:rPr lang="en-US" i="1" smtClean="0">
                                  <a:latin typeface="Cambria Math"/>
                                </a:rPr>
                                <m:t>, 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  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𝑜𝑡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6282" y="1844824"/>
                <a:ext cx="3136308" cy="976614"/>
              </a:xfrm>
              <a:prstGeom prst="rect">
                <a:avLst/>
              </a:prstGeom>
              <a:blipFill rotWithShape="1"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187624" y="4581128"/>
                <a:ext cx="5342425" cy="12018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he-IL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ⅆ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p>
                        <m:e>
                          <m:f>
                            <m:f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/>
                            </a:rPr>
                            <m:t>ⅆ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𝑥</m:t>
                      </m:r>
                      <m:d>
                        <m:dPr>
                          <m:begChr m:val="|"/>
                          <m:endChr m:val="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1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4581128"/>
                <a:ext cx="5342425" cy="1201804"/>
              </a:xfrm>
              <a:prstGeom prst="rect">
                <a:avLst/>
              </a:prstGeom>
              <a:blipFill rotWithShape="1">
                <a:blip r:embed="rId5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1403648" y="3613665"/>
                <a:ext cx="288032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/>
                            </a:rPr>
                            <m:t>𝑈</m:t>
                          </m:r>
                        </m:sub>
                      </m:sSub>
                      <m:d>
                        <m:d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160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≥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0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𝑓𝑜𝑟</m:t>
                      </m:r>
                      <m:r>
                        <a:rPr lang="en-US" sz="2400" b="0" i="1" smtClean="0">
                          <a:latin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𝑎𝑙𝑙</m:t>
                      </m:r>
                      <m:r>
                        <a:rPr lang="en-US" sz="2400" b="0" i="1" smtClean="0">
                          <a:latin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𝑥</m:t>
                      </m:r>
                    </m:oMath>
                  </m:oMathPara>
                </a14:m>
                <a:endParaRPr lang="he-IL" sz="1600" dirty="0" smtClean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3613665"/>
                <a:ext cx="2880320" cy="461665"/>
              </a:xfrm>
              <a:prstGeom prst="rect">
                <a:avLst/>
              </a:prstGeom>
              <a:blipFill rotWithShape="1">
                <a:blip r:embed="rId6" cstate="print"/>
                <a:stretch>
                  <a:fillRect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97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b="1" dirty="0" smtClean="0"/>
              <a:t>Mean shift </a:t>
            </a:r>
            <a:br>
              <a:rPr lang="en-US" sz="4800" b="1" dirty="0" smtClean="0"/>
            </a:br>
            <a:r>
              <a:rPr lang="en-US" sz="4800" b="1" dirty="0" smtClean="0"/>
              <a:t>(or segmentation in general)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 smtClean="0"/>
              <a:t>Why?</a:t>
            </a:r>
          </a:p>
          <a:p>
            <a:pPr marL="0" indent="0">
              <a:buNone/>
            </a:pPr>
            <a:r>
              <a:rPr lang="en-US" sz="3600" dirty="0" smtClean="0"/>
              <a:t>To </a:t>
            </a:r>
            <a:r>
              <a:rPr lang="en-US" sz="3600" dirty="0"/>
              <a:t>find “chunks” of image that have </a:t>
            </a:r>
            <a:r>
              <a:rPr lang="en-US" sz="3600" dirty="0" smtClean="0"/>
              <a:t>meaning possibly </a:t>
            </a:r>
            <a:r>
              <a:rPr lang="en-US" sz="3600" dirty="0"/>
              <a:t>objects </a:t>
            </a: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Because </a:t>
            </a:r>
            <a:r>
              <a:rPr lang="en-US" sz="3600" dirty="0"/>
              <a:t>pixels are too small to work with individually </a:t>
            </a: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and </a:t>
            </a:r>
            <a:r>
              <a:rPr lang="en-US" sz="3600" dirty="0"/>
              <a:t>most pixels are like their neighbors </a:t>
            </a: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To </a:t>
            </a:r>
            <a:r>
              <a:rPr lang="en-US" sz="3600" dirty="0"/>
              <a:t>compress the image</a:t>
            </a:r>
          </a:p>
        </p:txBody>
      </p:sp>
    </p:spTree>
    <p:extLst>
      <p:ext uri="{BB962C8B-B14F-4D97-AF65-F5344CB8AC3E}">
        <p14:creationId xmlns:p14="http://schemas.microsoft.com/office/powerpoint/2010/main" val="276994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1"/>
          <p:cNvSpPr txBox="1">
            <a:spLocks/>
          </p:cNvSpPr>
          <p:nvPr/>
        </p:nvSpPr>
        <p:spPr>
          <a:xfrm>
            <a:off x="1828800" y="381000"/>
            <a:ext cx="5638800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sz="1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e-IL" sz="4400" dirty="0" smtClean="0">
                <a:latin typeface="+mn-lt"/>
              </a:rPr>
              <a:t>סוגים של </a:t>
            </a:r>
            <a:r>
              <a:rPr lang="en-US" sz="4400" dirty="0" smtClean="0">
                <a:latin typeface="+mn-lt"/>
              </a:rPr>
              <a:t>kernel</a:t>
            </a:r>
            <a:endParaRPr lang="he-IL" sz="44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4408" y="1511250"/>
            <a:ext cx="8534400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 algn="l" rtl="0">
              <a:buFont typeface="Courier New" panose="02070309020205020404" pitchFamily="49" charset="0"/>
              <a:buChar char="o"/>
            </a:pPr>
            <a:r>
              <a:rPr lang="en-US" sz="2800" dirty="0" err="1" smtClean="0"/>
              <a:t>Epanechnikov</a:t>
            </a:r>
            <a:endParaRPr lang="en-US" sz="2800" dirty="0" smtClean="0"/>
          </a:p>
          <a:p>
            <a:pPr marL="457200" indent="-457200" algn="l" rtl="0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algn="l" rtl="0"/>
            <a:endParaRPr lang="en-US" sz="2800" dirty="0" smtClean="0"/>
          </a:p>
          <a:p>
            <a:pPr algn="l" rtl="0"/>
            <a:endParaRPr lang="en-US" sz="2800" dirty="0"/>
          </a:p>
        </p:txBody>
      </p:sp>
      <p:pic>
        <p:nvPicPr>
          <p:cNvPr id="5" name="Picture 37" descr="Paraboloi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321" y1="41429" x2="47321" y2="41429"/>
                        <a14:foregroundMark x1="50179" y1="83571" x2="50179" y2="83571"/>
                        <a14:foregroundMark x1="50893" y1="76667" x2="60357" y2="57143"/>
                        <a14:foregroundMark x1="79464" y1="76667" x2="28214" y2="69762"/>
                        <a14:foregroundMark x1="41429" y1="76667" x2="41429" y2="76667"/>
                        <a14:foregroundMark x1="64107" y1="50238" x2="64107" y2="50238"/>
                        <a14:foregroundMark x1="52321" y1="36667" x2="52321" y2="36667"/>
                        <a14:foregroundMark x1="50179" y1="31667" x2="50179" y2="31667"/>
                        <a14:backgroundMark x1="74286" y1="26905" x2="74286" y2="26905"/>
                        <a14:backgroundMark x1="82500" y1="33810" x2="82500" y2="33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0008" y="1228955"/>
            <a:ext cx="18288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987824" y="1554010"/>
                <a:ext cx="3600537" cy="9766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4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,  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  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𝑜𝑡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824" y="1554010"/>
                <a:ext cx="3600537" cy="976614"/>
              </a:xfrm>
              <a:prstGeom prst="rect">
                <a:avLst/>
              </a:prstGeom>
              <a:blipFill rotWithShape="1"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187624" y="4581128"/>
                <a:ext cx="7008329" cy="18241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he-IL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𝐸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ⅆ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p>
                        <m:e>
                          <m:f>
                            <m:f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den>
                          </m:f>
                          <m:d>
                            <m:d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ⅆ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p>
                        <m:e>
                          <m:d>
                            <m:d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ⅆ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d>
                        <m:dPr>
                          <m:begChr m:val="|"/>
                          <m:endChr m:val="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b="0" i="1" dirty="0" smtClean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4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3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1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4581128"/>
                <a:ext cx="7008329" cy="1824154"/>
              </a:xfrm>
              <a:prstGeom prst="rect">
                <a:avLst/>
              </a:prstGeom>
              <a:blipFill rotWithShape="1">
                <a:blip r:embed="rId5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1403648" y="3613665"/>
                <a:ext cx="288032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160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≥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0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𝑓𝑜𝑟</m:t>
                      </m:r>
                      <m:r>
                        <a:rPr lang="en-US" sz="2400" b="0" i="1" smtClean="0">
                          <a:latin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𝑎𝑙𝑙</m:t>
                      </m:r>
                      <m:r>
                        <a:rPr lang="en-US" sz="2400" b="0" i="1" smtClean="0">
                          <a:latin typeface="Cambria Math"/>
                        </a:rPr>
                        <m:t> </m:t>
                      </m:r>
                      <m:r>
                        <a:rPr lang="en-US" sz="2400" b="0" i="1" smtClean="0">
                          <a:latin typeface="Cambria Math"/>
                        </a:rPr>
                        <m:t>𝑥</m:t>
                      </m:r>
                    </m:oMath>
                  </m:oMathPara>
                </a14:m>
                <a:endParaRPr lang="he-IL" sz="1600" dirty="0" smtClean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3613665"/>
                <a:ext cx="2880320" cy="461665"/>
              </a:xfrm>
              <a:prstGeom prst="rect">
                <a:avLst/>
              </a:prstGeom>
              <a:blipFill rotWithShape="1">
                <a:blip r:embed="rId6" cstate="print"/>
                <a:stretch>
                  <a:fillRect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48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1"/>
          <p:cNvSpPr txBox="1">
            <a:spLocks/>
          </p:cNvSpPr>
          <p:nvPr/>
        </p:nvSpPr>
        <p:spPr>
          <a:xfrm>
            <a:off x="1828800" y="381000"/>
            <a:ext cx="5638800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sz="1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e-IL" sz="4400" dirty="0" smtClean="0">
                <a:latin typeface="+mn-lt"/>
              </a:rPr>
              <a:t>סוגים של </a:t>
            </a:r>
            <a:r>
              <a:rPr lang="en-US" sz="4400" dirty="0" smtClean="0">
                <a:latin typeface="+mn-lt"/>
              </a:rPr>
              <a:t>kernel</a:t>
            </a:r>
            <a:endParaRPr lang="he-IL" sz="44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5970" y="1700808"/>
            <a:ext cx="853440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endParaRPr lang="en-US" sz="2800" dirty="0" smtClean="0"/>
          </a:p>
          <a:p>
            <a:pPr marL="457200" indent="-457200" algn="l" rtl="0">
              <a:buFont typeface="Courier New" panose="02070309020205020404" pitchFamily="49" charset="0"/>
              <a:buChar char="o"/>
            </a:pPr>
            <a:r>
              <a:rPr lang="en-US" sz="2800" dirty="0" smtClean="0"/>
              <a:t>Normal</a:t>
            </a:r>
            <a:endParaRPr lang="he-IL" sz="2800" dirty="0"/>
          </a:p>
        </p:txBody>
      </p:sp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538" y1="76639" x2="49538" y2="76639"/>
                        <a14:foregroundMark x1="41846" y1="73361" x2="41846" y2="73361"/>
                        <a14:foregroundMark x1="28000" y1="72541" x2="28000" y2="72541"/>
                        <a14:foregroundMark x1="48923" y1="65574" x2="48923" y2="65574"/>
                        <a14:foregroundMark x1="50154" y1="56557" x2="50154" y2="56557"/>
                        <a14:foregroundMark x1="51077" y1="47131" x2="51077" y2="47131"/>
                        <a14:foregroundMark x1="51692" y1="37705" x2="51692" y2="37705"/>
                        <a14:backgroundMark x1="25231" y1="27459" x2="25231" y2="27459"/>
                        <a14:backgroundMark x1="13846" y1="38525" x2="13846" y2="38525"/>
                        <a14:backgroundMark x1="12615" y1="29918" x2="12615" y2="29918"/>
                        <a14:backgroundMark x1="13231" y1="52869" x2="13231" y2="528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434117"/>
            <a:ext cx="1981200" cy="1487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483768" y="1916832"/>
                <a:ext cx="2765694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𝑐</m:t>
                      </m:r>
                      <m:r>
                        <a:rPr lang="en-US" b="0" i="1" smtClean="0">
                          <a:latin typeface="Cambria Math"/>
                        </a:rPr>
                        <m:t>∗</m:t>
                      </m:r>
                      <m:r>
                        <a:rPr lang="en-US" b="0" i="1" smtClean="0">
                          <a:latin typeface="Cambria Math"/>
                        </a:rPr>
                        <m:t>𝑒𝑥𝑝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1916832"/>
                <a:ext cx="2765694" cy="714683"/>
              </a:xfrm>
              <a:prstGeom prst="rect">
                <a:avLst/>
              </a:prstGeom>
              <a:blipFill rotWithShape="1">
                <a:blip r:embed="rId5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2207319" y="3877884"/>
            <a:ext cx="5755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US" dirty="0" smtClean="0"/>
              <a:t>c</a:t>
            </a:r>
            <a:r>
              <a:rPr lang="he-IL" dirty="0"/>
              <a:t> </a:t>
            </a:r>
            <a:r>
              <a:rPr lang="he-IL" dirty="0" smtClean="0"/>
              <a:t>הוא קבוע הנרמול (על מנת שהאינטגרל על הפונקציה יהיה 1).</a:t>
            </a:r>
          </a:p>
          <a:p>
            <a:pPr algn="r" rtl="1"/>
            <a:endParaRPr lang="he-IL" dirty="0"/>
          </a:p>
          <a:p>
            <a:pPr algn="r" rt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0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Density function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r>
                      <a:rPr lang="en-US" b="0" i="1" smtClean="0">
                        <a:latin typeface="Cambria Math"/>
                      </a:rPr>
                      <m:t>(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  <m:r>
                      <a:rPr lang="en-US" b="0" i="1" smtClean="0">
                        <a:latin typeface="Cambria Math"/>
                      </a:rPr>
                      <m:t>)=</m:t>
                    </m:r>
                    <m:r>
                      <a:rPr lang="en-US" b="0" i="1" smtClean="0">
                        <a:latin typeface="Cambria Math"/>
                      </a:rPr>
                      <m:t>𝑐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𝑖</m:t>
                        </m:r>
                        <m:r>
                          <a:rPr lang="en-US" b="0" i="1" smtClean="0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h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:r>
                  <a:rPr lang="en-US" dirty="0" smtClean="0"/>
                  <a:t>(x is a coordinate point)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𝑐</m:t>
                      </m:r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𝜋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95536" y="5949280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25884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Mean shift – 1D density example uniform kernel </a:t>
            </a:r>
            <a:endParaRPr lang="en-US" dirty="0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0840" y1="32022" x2="50840" y2="32022"/>
                        <a14:foregroundMark x1="46639" y1="46067" x2="46639" y2="46067"/>
                        <a14:foregroundMark x1="47479" y1="56742" x2="47479" y2="56742"/>
                        <a14:foregroundMark x1="48319" y1="83708" x2="48319" y2="83708"/>
                        <a14:foregroundMark x1="55462" y1="78090" x2="55462" y2="78090"/>
                        <a14:foregroundMark x1="71849" y1="75281" x2="71849" y2="75281"/>
                        <a14:foregroundMark x1="72689" y1="61798" x2="72689" y2="61798"/>
                        <a14:foregroundMark x1="70168" y1="48315" x2="70168" y2="48315"/>
                        <a14:backgroundMark x1="20168" y1="20225" x2="20168" y2="202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770373"/>
            <a:ext cx="909464" cy="680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33" y="1600200"/>
            <a:ext cx="7528334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499992" y="692696"/>
                <a:ext cx="2932004" cy="876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𝑈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/>
                                </a:rPr>
                                <m:t>              </m:t>
                              </m:r>
                              <m:r>
                                <a:rPr lang="en-US" i="1" smtClean="0">
                                  <a:latin typeface="Cambria Math"/>
                                </a:rPr>
                                <m:t>, 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  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𝑜𝑡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692696"/>
                <a:ext cx="2932004" cy="876843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627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08" y="1707406"/>
            <a:ext cx="80648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Calculating p(x) for the center of the circle (h=1):</a:t>
            </a:r>
            <a:endParaRPr lang="he-IL" dirty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dirty="0" smtClean="0"/>
          </a:p>
          <a:p>
            <a:pPr algn="r" rtl="1"/>
            <a:endParaRPr lang="he-IL" b="1" dirty="0" smtClean="0"/>
          </a:p>
          <a:p>
            <a:pPr algn="r" rtl="1"/>
            <a:endParaRPr lang="en-US" b="1" dirty="0" smtClean="0"/>
          </a:p>
          <a:p>
            <a:pPr algn="l"/>
            <a:r>
              <a:rPr lang="en-US" dirty="0" smtClean="0"/>
              <a:t>There are 18 points in the circle. 12 points outside the circle. 30 points all together.</a:t>
            </a:r>
          </a:p>
          <a:p>
            <a:pPr algn="l"/>
            <a:r>
              <a:rPr lang="en-US" dirty="0" smtClean="0"/>
              <a:t>By the kernel function we’ll count 0.5 18 times, and in the rest we’ll count 0.</a:t>
            </a:r>
            <a:endParaRPr lang="en-US" dirty="0"/>
          </a:p>
          <a:p>
            <a:pPr algn="r" rtl="1"/>
            <a:endParaRPr lang="en-US" b="1" dirty="0" smtClean="0"/>
          </a:p>
          <a:p>
            <a:pPr algn="r" rtl="1"/>
            <a:endParaRPr lang="he-IL" b="1" dirty="0" smtClean="0"/>
          </a:p>
          <a:p>
            <a:pPr algn="r" rtl="1"/>
            <a:endParaRPr lang="he-IL" dirty="0" smtClean="0"/>
          </a:p>
          <a:p>
            <a:pPr algn="r" rtl="1"/>
            <a:endParaRPr lang="en-US" dirty="0" smtClean="0"/>
          </a:p>
          <a:p>
            <a:pPr algn="l"/>
            <a:r>
              <a:rPr lang="en-US" dirty="0" smtClean="0"/>
              <a:t>We get a number close to 0.5 which is the biggest number that p(x) can get.</a:t>
            </a:r>
          </a:p>
        </p:txBody>
      </p:sp>
      <p:sp>
        <p:nvSpPr>
          <p:cNvPr id="94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Oval 12"/>
          <p:cNvSpPr>
            <a:spLocks noChangeArrowheads="1"/>
          </p:cNvSpPr>
          <p:nvPr/>
        </p:nvSpPr>
        <p:spPr bwMode="auto">
          <a:xfrm>
            <a:off x="5940152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Oval 15"/>
          <p:cNvSpPr>
            <a:spLocks noChangeArrowheads="1"/>
          </p:cNvSpPr>
          <p:nvPr/>
        </p:nvSpPr>
        <p:spPr bwMode="auto">
          <a:xfrm>
            <a:off x="5791200" y="2996952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Oval 16"/>
          <p:cNvSpPr>
            <a:spLocks noChangeArrowheads="1"/>
          </p:cNvSpPr>
          <p:nvPr/>
        </p:nvSpPr>
        <p:spPr bwMode="auto">
          <a:xfrm>
            <a:off x="5580112" y="3717032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Oval 17"/>
          <p:cNvSpPr>
            <a:spLocks noChangeArrowheads="1"/>
          </p:cNvSpPr>
          <p:nvPr/>
        </p:nvSpPr>
        <p:spPr bwMode="auto">
          <a:xfrm>
            <a:off x="5211688" y="3573016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Oval 21"/>
          <p:cNvSpPr>
            <a:spLocks noChangeArrowheads="1"/>
          </p:cNvSpPr>
          <p:nvPr/>
        </p:nvSpPr>
        <p:spPr bwMode="auto">
          <a:xfrm>
            <a:off x="6507832" y="378904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Oval 28"/>
          <p:cNvSpPr>
            <a:spLocks noChangeArrowheads="1"/>
          </p:cNvSpPr>
          <p:nvPr/>
        </p:nvSpPr>
        <p:spPr bwMode="auto">
          <a:xfrm>
            <a:off x="5334000" y="298856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Oval 30"/>
          <p:cNvSpPr>
            <a:spLocks noChangeArrowheads="1"/>
          </p:cNvSpPr>
          <p:nvPr/>
        </p:nvSpPr>
        <p:spPr bwMode="auto">
          <a:xfrm>
            <a:off x="5508104" y="2924944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" name="Oval 47"/>
          <p:cNvSpPr>
            <a:spLocks noChangeArrowheads="1"/>
          </p:cNvSpPr>
          <p:nvPr/>
        </p:nvSpPr>
        <p:spPr bwMode="auto">
          <a:xfrm>
            <a:off x="5148064" y="3356992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8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58" name="Group 96"/>
          <p:cNvGrpSpPr>
            <a:grpSpLocks/>
          </p:cNvGrpSpPr>
          <p:nvPr/>
        </p:nvGrpSpPr>
        <p:grpSpPr bwMode="auto">
          <a:xfrm>
            <a:off x="5076056" y="2884909"/>
            <a:ext cx="1119312" cy="1048147"/>
            <a:chOff x="3744" y="4464"/>
            <a:chExt cx="1776" cy="1824"/>
          </a:xfrm>
        </p:grpSpPr>
        <p:sp>
          <p:nvSpPr>
            <p:cNvPr id="159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60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161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2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3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9" name="Rectangle 168"/>
              <p:cNvSpPr/>
              <p:nvPr/>
            </p:nvSpPr>
            <p:spPr>
              <a:xfrm>
                <a:off x="1187624" y="5229200"/>
                <a:ext cx="6499436" cy="8485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/>
                            </a:rPr>
                            <m:t>𝐾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latin typeface="Cambria Math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𝑛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∗</m:t>
                      </m:r>
                      <m:r>
                        <a:rPr lang="en-US" b="0" i="1" smtClean="0">
                          <a:latin typeface="Cambria Math"/>
                        </a:rPr>
                        <m:t>18</m:t>
                      </m:r>
                      <m:r>
                        <a:rPr lang="en-US" b="0" i="1" smtClean="0">
                          <a:latin typeface="Cambria Math"/>
                        </a:rPr>
                        <m:t>∗</m:t>
                      </m:r>
                      <m:r>
                        <a:rPr lang="en-US" b="0" i="1" smtClean="0">
                          <a:latin typeface="Cambria Math"/>
                        </a:rPr>
                        <m:t>0</m:t>
                      </m:r>
                      <m:r>
                        <a:rPr lang="en-US" b="0" i="1" smtClean="0">
                          <a:latin typeface="Cambria Math"/>
                        </a:rPr>
                        <m:t>.</m:t>
                      </m:r>
                      <m:r>
                        <a:rPr lang="en-US" b="0" i="1" smtClean="0">
                          <a:latin typeface="Cambria Math"/>
                        </a:rPr>
                        <m:t>5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9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30</m:t>
                          </m:r>
                        </m:den>
                      </m:f>
                    </m:oMath>
                  </m:oMathPara>
                </a14:m>
                <a:endParaRPr lang="he-IL" dirty="0"/>
              </a:p>
            </p:txBody>
          </p:sp>
        </mc:Choice>
        <mc:Fallback xmlns="">
          <p:sp>
            <p:nvSpPr>
              <p:cNvPr id="169" name="Rectangle 16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5229200"/>
                <a:ext cx="6499436" cy="848566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/>
              <a:t>Mean shift – 2D density example uniform kernel </a:t>
            </a:r>
            <a:endParaRPr lang="en-US" dirty="0"/>
          </a:p>
        </p:txBody>
      </p:sp>
      <p:pic>
        <p:nvPicPr>
          <p:cNvPr id="4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840" y1="32022" x2="50840" y2="32022"/>
                        <a14:foregroundMark x1="46639" y1="46067" x2="46639" y2="46067"/>
                        <a14:foregroundMark x1="47479" y1="56742" x2="47479" y2="56742"/>
                        <a14:foregroundMark x1="48319" y1="83708" x2="48319" y2="83708"/>
                        <a14:foregroundMark x1="55462" y1="78090" x2="55462" y2="78090"/>
                        <a14:foregroundMark x1="71849" y1="75281" x2="71849" y2="75281"/>
                        <a14:foregroundMark x1="72689" y1="61798" x2="72689" y2="61798"/>
                        <a14:foregroundMark x1="70168" y1="48315" x2="70168" y2="48315"/>
                        <a14:backgroundMark x1="20168" y1="20225" x2="20168" y2="202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770373"/>
            <a:ext cx="909464" cy="680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499992" y="692696"/>
                <a:ext cx="2932004" cy="876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𝑈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/>
                                </a:rPr>
                                <m:t>              </m:t>
                              </m:r>
                              <m:r>
                                <a:rPr lang="en-US" i="1" smtClean="0">
                                  <a:latin typeface="Cambria Math"/>
                                </a:rPr>
                                <m:t>, 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  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𝑜𝑡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692696"/>
                <a:ext cx="2932004" cy="876843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717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Mean shift – 1D density example </a:t>
            </a:r>
            <a:r>
              <a:rPr lang="en-US" dirty="0" err="1" smtClean="0"/>
              <a:t>Epanechnikov</a:t>
            </a:r>
            <a:r>
              <a:rPr lang="en-US" dirty="0" smtClean="0"/>
              <a:t> kernel </a:t>
            </a:r>
            <a:endParaRPr lang="en-US" dirty="0"/>
          </a:p>
        </p:txBody>
      </p:sp>
      <p:pic>
        <p:nvPicPr>
          <p:cNvPr id="6" name="Picture 37" descr="Paraboloi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321" y1="41429" x2="47321" y2="41429"/>
                        <a14:foregroundMark x1="50179" y1="83571" x2="50179" y2="83571"/>
                        <a14:foregroundMark x1="50893" y1="76667" x2="60357" y2="57143"/>
                        <a14:foregroundMark x1="79464" y1="76667" x2="28214" y2="69762"/>
                        <a14:foregroundMark x1="41429" y1="76667" x2="41429" y2="76667"/>
                        <a14:foregroundMark x1="64107" y1="50238" x2="64107" y2="50238"/>
                        <a14:foregroundMark x1="52321" y1="36667" x2="52321" y2="36667"/>
                        <a14:foregroundMark x1="50179" y1="31667" x2="50179" y2="31667"/>
                        <a14:backgroundMark x1="74286" y1="26905" x2="74286" y2="26905"/>
                        <a14:backgroundMark x1="82500" y1="33810" x2="82500" y2="33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851491"/>
            <a:ext cx="9144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33" y="1600200"/>
            <a:ext cx="7528334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652120" y="706084"/>
                <a:ext cx="3600537" cy="9766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4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,  </m:t>
                              </m:r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smtClean="0">
                                  <a:latin typeface="Cambria Math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  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𝑜𝑡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2120" y="706084"/>
                <a:ext cx="3600537" cy="97661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587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Mean shift – 1D density example normal (</a:t>
            </a:r>
            <a:r>
              <a:rPr lang="en-US" dirty="0" err="1" smtClean="0"/>
              <a:t>gaussian</a:t>
            </a:r>
            <a:r>
              <a:rPr lang="en-US" dirty="0" smtClean="0"/>
              <a:t>) kernel</a:t>
            </a:r>
            <a:endParaRPr lang="en-US" dirty="0"/>
          </a:p>
        </p:txBody>
      </p:sp>
      <p:pic>
        <p:nvPicPr>
          <p:cNvPr id="8" name="Picture 11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538" y1="76639" x2="49538" y2="76639"/>
                        <a14:foregroundMark x1="41846" y1="73361" x2="41846" y2="73361"/>
                        <a14:foregroundMark x1="28000" y1="72541" x2="28000" y2="72541"/>
                        <a14:foregroundMark x1="48923" y1="65574" x2="48923" y2="65574"/>
                        <a14:foregroundMark x1="50154" y1="56557" x2="50154" y2="56557"/>
                        <a14:foregroundMark x1="51077" y1="47131" x2="51077" y2="47131"/>
                        <a14:foregroundMark x1="51692" y1="37705" x2="51692" y2="37705"/>
                        <a14:backgroundMark x1="25231" y1="27459" x2="25231" y2="27459"/>
                        <a14:backgroundMark x1="13846" y1="38525" x2="13846" y2="38525"/>
                        <a14:backgroundMark x1="12615" y1="29918" x2="12615" y2="29918"/>
                        <a14:backgroundMark x1="13231" y1="52869" x2="13231" y2="528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54" t="27302" r="8077"/>
          <a:stretch/>
        </p:blipFill>
        <p:spPr bwMode="auto">
          <a:xfrm>
            <a:off x="5652120" y="836712"/>
            <a:ext cx="1080100" cy="729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33" y="1600200"/>
            <a:ext cx="7528334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6516216" y="836712"/>
                <a:ext cx="2765694" cy="714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𝑐</m:t>
                      </m:r>
                      <m:r>
                        <a:rPr lang="en-US" b="0" i="1" smtClean="0">
                          <a:latin typeface="Cambria Math"/>
                        </a:rPr>
                        <m:t>∗</m:t>
                      </m:r>
                      <m:r>
                        <a:rPr lang="en-US" b="0" i="1" smtClean="0">
                          <a:latin typeface="Cambria Math"/>
                        </a:rPr>
                        <m:t>𝑒𝑥𝑝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836712"/>
                <a:ext cx="2765694" cy="714683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257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shift – h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1" t="11869" r="7436" b="5801"/>
          <a:stretch/>
        </p:blipFill>
        <p:spPr bwMode="auto">
          <a:xfrm>
            <a:off x="611561" y="1516814"/>
            <a:ext cx="7899480" cy="4792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/>
          <p:cNvSpPr/>
          <p:nvPr/>
        </p:nvSpPr>
        <p:spPr>
          <a:xfrm>
            <a:off x="2123728" y="2996952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211960" y="1988840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627784" y="6021288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681790" y="3933056"/>
            <a:ext cx="0" cy="201622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2627784" y="3825044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403648" y="6228020"/>
            <a:ext cx="288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Which maxima to go?</a:t>
            </a:r>
            <a:endParaRPr lang="en-US" sz="2400" dirty="0"/>
          </a:p>
        </p:txBody>
      </p:sp>
      <p:sp>
        <p:nvSpPr>
          <p:cNvPr id="17" name="Down Arrow 16"/>
          <p:cNvSpPr/>
          <p:nvPr/>
        </p:nvSpPr>
        <p:spPr>
          <a:xfrm rot="10206309">
            <a:off x="2252233" y="3222452"/>
            <a:ext cx="360040" cy="2725931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2101807">
            <a:off x="3352847" y="2078919"/>
            <a:ext cx="360040" cy="4018149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2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Depends on h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1" t="11869" r="7436" b="5801"/>
          <a:stretch/>
        </p:blipFill>
        <p:spPr bwMode="auto">
          <a:xfrm>
            <a:off x="611561" y="1516814"/>
            <a:ext cx="7899480" cy="4792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/>
          <p:cNvSpPr/>
          <p:nvPr/>
        </p:nvSpPr>
        <p:spPr>
          <a:xfrm>
            <a:off x="2123728" y="2996952"/>
            <a:ext cx="144016" cy="14401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211960" y="1988840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627784" y="6021288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681790" y="3933056"/>
            <a:ext cx="0" cy="201622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2627784" y="3825044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121728" y="604157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17" name="Down Arrow 16"/>
          <p:cNvSpPr/>
          <p:nvPr/>
        </p:nvSpPr>
        <p:spPr>
          <a:xfrm rot="10206309">
            <a:off x="2252233" y="3222452"/>
            <a:ext cx="360040" cy="2725931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2101807">
            <a:off x="3352847" y="2078919"/>
            <a:ext cx="360040" cy="4018149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051720" y="5995048"/>
            <a:ext cx="1296144" cy="1342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051720" y="1700808"/>
            <a:ext cx="0" cy="42484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345994" y="1700808"/>
            <a:ext cx="0" cy="42484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411760" y="3861048"/>
            <a:ext cx="19060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05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Depends on h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1" t="11869" r="7436" b="5801"/>
          <a:stretch/>
        </p:blipFill>
        <p:spPr bwMode="auto">
          <a:xfrm>
            <a:off x="611561" y="1516814"/>
            <a:ext cx="7899480" cy="4792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/>
          <p:cNvSpPr/>
          <p:nvPr/>
        </p:nvSpPr>
        <p:spPr>
          <a:xfrm>
            <a:off x="2123728" y="2996952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211960" y="1988840"/>
            <a:ext cx="144016" cy="144016"/>
          </a:xfrm>
          <a:prstGeom prst="ellipse">
            <a:avLst/>
          </a:prstGeom>
          <a:solidFill>
            <a:schemeClr val="tx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627784" y="6021288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681790" y="3933056"/>
            <a:ext cx="0" cy="201622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2627784" y="3825044"/>
            <a:ext cx="108012" cy="1080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121728" y="604157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17" name="Down Arrow 16"/>
          <p:cNvSpPr/>
          <p:nvPr/>
        </p:nvSpPr>
        <p:spPr>
          <a:xfrm rot="10206309">
            <a:off x="2252233" y="3222452"/>
            <a:ext cx="360040" cy="2725931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2101807">
            <a:off x="3352847" y="2078919"/>
            <a:ext cx="360040" cy="4018149"/>
          </a:xfrm>
          <a:prstGeom prst="downArrow">
            <a:avLst>
              <a:gd name="adj1" fmla="val 23822"/>
              <a:gd name="adj2" fmla="val 98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39552" y="6041576"/>
            <a:ext cx="4392488" cy="877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39552" y="1700808"/>
            <a:ext cx="0" cy="42484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932040" y="1700808"/>
            <a:ext cx="0" cy="42484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771800" y="3861048"/>
            <a:ext cx="25202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20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US" dirty="0" smtClean="0"/>
              <a:t>Mean shift example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58088"/>
            <a:ext cx="8136904" cy="5583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075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 window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968552"/>
          </a:xfrm>
        </p:spPr>
        <p:txBody>
          <a:bodyPr/>
          <a:lstStyle/>
          <a:p>
            <a:pPr marL="0" indent="0" algn="l">
              <a:buNone/>
            </a:pPr>
            <a:r>
              <a:rPr lang="en-US" dirty="0" smtClean="0"/>
              <a:t>The h window should be big enough to find significant mode (we don’t want to locate the red point into the gray point. Too small maxima).</a:t>
            </a:r>
          </a:p>
          <a:p>
            <a:pPr marL="0" indent="0" algn="l">
              <a:buNone/>
            </a:pPr>
            <a:r>
              <a:rPr lang="en-US" dirty="0" smtClean="0"/>
              <a:t>And the h window should not be too big (so that all the points will converge into both peaks and not only one of them).</a:t>
            </a:r>
            <a:endParaRPr lang="he-IL" dirty="0" smtClean="0"/>
          </a:p>
          <a:p>
            <a:pPr marL="0" indent="0" algn="r" rtl="1">
              <a:buNone/>
            </a:pP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627784" y="4093917"/>
            <a:ext cx="4292082" cy="2287411"/>
          </a:xfrm>
          <a:custGeom>
            <a:avLst/>
            <a:gdLst>
              <a:gd name="connsiteX0" fmla="*/ 0 w 4292082"/>
              <a:gd name="connsiteY0" fmla="*/ 2270459 h 2287411"/>
              <a:gd name="connsiteX1" fmla="*/ 752670 w 4292082"/>
              <a:gd name="connsiteY1" fmla="*/ 37332 h 2287411"/>
              <a:gd name="connsiteX2" fmla="*/ 1847462 w 4292082"/>
              <a:gd name="connsiteY2" fmla="*/ 2189594 h 2287411"/>
              <a:gd name="connsiteX3" fmla="*/ 2233127 w 4292082"/>
              <a:gd name="connsiteY3" fmla="*/ 1903455 h 2287411"/>
              <a:gd name="connsiteX4" fmla="*/ 2569029 w 4292082"/>
              <a:gd name="connsiteY4" fmla="*/ 2195814 h 2287411"/>
              <a:gd name="connsiteX5" fmla="*/ 3197290 w 4292082"/>
              <a:gd name="connsiteY5" fmla="*/ 10 h 2287411"/>
              <a:gd name="connsiteX6" fmla="*/ 4292082 w 4292082"/>
              <a:gd name="connsiteY6" fmla="*/ 2226916 h 2287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2082" h="2287411">
                <a:moveTo>
                  <a:pt x="0" y="2270459"/>
                </a:moveTo>
                <a:cubicBezTo>
                  <a:pt x="222380" y="1160634"/>
                  <a:pt x="444760" y="50810"/>
                  <a:pt x="752670" y="37332"/>
                </a:cubicBezTo>
                <a:cubicBezTo>
                  <a:pt x="1060580" y="23854"/>
                  <a:pt x="1600719" y="1878574"/>
                  <a:pt x="1847462" y="2189594"/>
                </a:cubicBezTo>
                <a:cubicBezTo>
                  <a:pt x="2094205" y="2500614"/>
                  <a:pt x="2112866" y="1902418"/>
                  <a:pt x="2233127" y="1903455"/>
                </a:cubicBezTo>
                <a:cubicBezTo>
                  <a:pt x="2353388" y="1904492"/>
                  <a:pt x="2408335" y="2513055"/>
                  <a:pt x="2569029" y="2195814"/>
                </a:cubicBezTo>
                <a:cubicBezTo>
                  <a:pt x="2729723" y="1878573"/>
                  <a:pt x="2910115" y="-5174"/>
                  <a:pt x="3197290" y="10"/>
                </a:cubicBezTo>
                <a:cubicBezTo>
                  <a:pt x="3484465" y="5194"/>
                  <a:pt x="3888273" y="1116055"/>
                  <a:pt x="4292082" y="222691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1736" y="5877272"/>
            <a:ext cx="144016" cy="14401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789848" y="4077072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269568" y="4149080"/>
            <a:ext cx="144016" cy="14401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572000" y="6263601"/>
            <a:ext cx="133941" cy="11772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8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maximum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n-US" dirty="0" smtClean="0">
                    <a:latin typeface="Cambria Math"/>
                    <a:ea typeface="Cambria Math"/>
                  </a:rPr>
                  <a:t>We want to find a maximum in p(x).</a:t>
                </a:r>
              </a:p>
              <a:p>
                <a:pPr lvl="1"/>
                <a:r>
                  <a:rPr lang="en-US" dirty="0" smtClean="0">
                    <a:latin typeface="Cambria Math"/>
                    <a:ea typeface="Cambria Math"/>
                  </a:rPr>
                  <a:t>Meaning gradient=0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𝑝</m:t>
                    </m:r>
                    <m:r>
                      <a:rPr lang="en-US" i="1">
                        <a:latin typeface="Cambria Math"/>
                      </a:rPr>
                      <m:t>(</m:t>
                    </m:r>
                    <m:r>
                      <a:rPr lang="en-US" i="1">
                        <a:latin typeface="Cambria Math"/>
                      </a:rPr>
                      <m:t>𝑥</m:t>
                    </m:r>
                    <m:r>
                      <a:rPr lang="en-US" i="1">
                        <a:latin typeface="Cambria Math"/>
                      </a:rPr>
                      <m:t>)=</m:t>
                    </m:r>
                    <m:r>
                      <a:rPr lang="en-US" i="1">
                        <a:latin typeface="Cambria Math"/>
                      </a:rPr>
                      <m:t>𝑐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h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r>
                  <a:rPr lang="en-US" dirty="0"/>
                  <a:t> </a:t>
                </a:r>
                <a:endParaRPr lang="en-US" dirty="0" smtClean="0">
                  <a:latin typeface="Cambria Math"/>
                  <a:ea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𝛻</m:t>
                      </m:r>
                      <m:r>
                        <a:rPr lang="en-US" i="1">
                          <a:latin typeface="Cambria Math"/>
                        </a:rPr>
                        <m:t>𝑝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d>
                        <m:dPr>
                          <m:begChr m:val="|"/>
                          <m:endChr m:val="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/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𝑥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0</m:t>
                      </m:r>
                    </m:oMath>
                  </m:oMathPara>
                </a14:m>
                <a:endParaRPr lang="en-US" b="0" i="1" dirty="0" smtClean="0">
                  <a:latin typeface="Cambria Math"/>
                </a:endParaRPr>
              </a:p>
              <a:p>
                <a:pPr marL="0" indent="0">
                  <a:buNone/>
                </a:pPr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𝑐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sup>
                      <m:e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𝛻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−</m:t>
                                        </m:r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𝑦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h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=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𝑐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 smtClean="0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</m:d>
                              </m:num>
                              <m:den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h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  <m:d>
                          <m:dPr>
                            <m:begChr m:val="["/>
                            <m:endChr m:val="]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𝑦</m:t>
                                            </m:r>
                                          </m:num>
                                          <m:den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h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:r>
                  <a:rPr lang="en-US" dirty="0" smtClean="0"/>
                  <a:t>g is the derivative function of G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333" t="-2156" b="-2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95536" y="6021288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78009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maximum - continue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/>
                              </a:rPr>
                              <m:t>h</m:t>
                            </m:r>
                          </m:e>
                          <m:sup>
                            <m:r>
                              <a:rPr lang="en-US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−</m:t>
                            </m:r>
                            <m:r>
                              <a:rPr lang="en-US" i="1">
                                <a:latin typeface="Cambria Math"/>
                              </a:rPr>
                              <m:t>𝑦</m:t>
                            </m:r>
                          </m:e>
                        </m:d>
                        <m:d>
                          <m:dPr>
                            <m:begChr m:val="["/>
                            <m:endChr m:val="]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𝑦</m:t>
                                            </m:r>
                                          </m:num>
                                          <m:den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h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sz="28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p>
                            <m:r>
                              <a:rPr lang="en-US" sz="28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800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sz="2800" i="1">
                                <a:latin typeface="Cambria Math"/>
                              </a:rPr>
                              <m:t>1</m:t>
                            </m:r>
                          </m:sub>
                          <m:sup>
                            <m:r>
                              <a:rPr lang="en-US" sz="2800" i="1">
                                <a:latin typeface="Cambria Math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‖"/>
                                            <m:endChr m:val="‖"/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dP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sSub>
                                                  <m:sSub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𝑥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−</m:t>
                                                </m:r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𝑦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h</m:t>
                                                </m:r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nary>
                        <m:r>
                          <a:rPr lang="en-US" sz="2800" i="1">
                            <a:latin typeface="Cambria Math"/>
                          </a:rPr>
                          <m:t>−</m:t>
                        </m:r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  <m:nary>
                          <m:naryPr>
                            <m:chr m:val="∑"/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800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sz="2800" i="1">
                                <a:latin typeface="Cambria Math"/>
                              </a:rPr>
                              <m:t>1</m:t>
                            </m:r>
                          </m:sub>
                          <m:sup>
                            <m:r>
                              <a:rPr lang="en-US" sz="2800" i="1">
                                <a:latin typeface="Cambria Math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‖"/>
                                            <m:endChr m:val="‖"/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dP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sSub>
                                                  <m:sSub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𝑥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−</m:t>
                                                </m:r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𝑦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h</m:t>
                                                </m:r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nary>
                      </m:e>
                    </m:d>
                  </m:oMath>
                </a14:m>
                <a:endParaRPr lang="en-US" sz="2800" dirty="0" smtClean="0"/>
              </a:p>
              <a:p>
                <a:pPr marL="0" indent="0">
                  <a:buNone/>
                </a:pPr>
                <a:r>
                  <a:rPr lang="en-US" sz="2800" dirty="0" smtClean="0"/>
                  <a:t>=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sz="28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p>
                            <m:r>
                              <a:rPr lang="en-US" sz="28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 smtClean="0">
                                <a:latin typeface="Cambria Math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den>
                        </m:f>
                        <m:r>
                          <a:rPr lang="en-US" sz="2800" i="1">
                            <a:latin typeface="Cambria Math"/>
                          </a:rPr>
                          <m:t>−</m:t>
                        </m:r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sz="2800" b="0" i="1" smtClean="0">
                        <a:latin typeface="Cambria Math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i="1">
                            <a:latin typeface="Cambria Math"/>
                          </a:rPr>
                          <m:t>𝑖</m:t>
                        </m:r>
                        <m:r>
                          <a:rPr lang="en-US" sz="2800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800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2800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𝑦</m:t>
                                            </m:r>
                                          </m:num>
                                          <m:den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h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endParaRPr lang="en-US" sz="2800" dirty="0" smtClean="0"/>
              </a:p>
              <a:p>
                <a:pPr marL="0" indent="0">
                  <a:buNone/>
                </a:pPr>
                <a:r>
                  <a:rPr lang="en-US" sz="2800" dirty="0" smtClean="0"/>
                  <a:t>=0</a:t>
                </a:r>
              </a:p>
              <a:p>
                <a:pPr marL="0" indent="0">
                  <a:buNone/>
                </a:pPr>
                <a:r>
                  <a:rPr lang="en-US" sz="2800" dirty="0" smtClean="0"/>
                  <a:t>We expect that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i="1">
                            <a:latin typeface="Cambria Math"/>
                          </a:rPr>
                          <m:t>𝑖</m:t>
                        </m:r>
                        <m:r>
                          <a:rPr lang="en-US" sz="2800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sz="2800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sz="2800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𝑦</m:t>
                                            </m:r>
                                          </m:num>
                                          <m:den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h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r>
                  <a:rPr lang="en-US" sz="2800" dirty="0" smtClean="0"/>
                  <a:t> is nonzero, so that the </a:t>
                </a:r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2800" dirty="0" smtClean="0"/>
                  <a:t>maximum </a:t>
                </a:r>
                <a:r>
                  <a:rPr lang="en-US" sz="2800" dirty="0" err="1" smtClean="0"/>
                  <a:t>accurs</a:t>
                </a:r>
                <a:r>
                  <a:rPr lang="en-US" sz="2800" dirty="0" smtClean="0"/>
                  <a:t> when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den>
                        </m:f>
                        <m:r>
                          <a:rPr lang="en-US" sz="2800" i="1">
                            <a:latin typeface="Cambria Math"/>
                          </a:rPr>
                          <m:t>−</m:t>
                        </m:r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sz="2800" dirty="0" smtClean="0"/>
                  <a:t>=0.</a:t>
                </a:r>
                <a:endParaRPr lang="en-US" sz="2800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63" t="-404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95536" y="6095037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96269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maximum - continue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800" i="1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ctrlPr>
                                  <a:rPr lang="en-US" sz="2800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800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800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28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sz="2800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sz="2800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sz="2800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800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sz="2800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sz="2800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den>
                        </m:f>
                        <m:r>
                          <a:rPr lang="en-US" sz="2800" i="1">
                            <a:latin typeface="Cambria Math"/>
                          </a:rPr>
                          <m:t>−</m:t>
                        </m:r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sz="2800" dirty="0" smtClean="0"/>
                  <a:t>=0</a:t>
                </a:r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r>
                  <a:rPr lang="en-US" sz="2800" dirty="0" smtClean="0"/>
                  <a:t>Means that: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/>
                        </a:rPr>
                        <m:t>𝑦</m:t>
                      </m:r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800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800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sz="2800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𝑦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800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800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800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sz="2800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𝑦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800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 smtClean="0"/>
              </a:p>
              <a:p>
                <a:pPr marL="0" indent="0">
                  <a:buNone/>
                </a:pPr>
                <a:r>
                  <a:rPr lang="en-US" sz="2800" dirty="0" smtClean="0"/>
                  <a:t>Note that it’s the same y (in the left and right side).</a:t>
                </a:r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81" t="-13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95536" y="6095037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410174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maximum - continue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2800" dirty="0" smtClean="0">
                    <a:latin typeface="Cambria Math"/>
                  </a:rPr>
                  <a:t>We’ll start with an estimate of the mode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b="0" dirty="0" smtClean="0">
                    <a:latin typeface="Cambria Math"/>
                  </a:rPr>
                  <a:t> and a set of n data vectors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b="0" dirty="0" smtClean="0">
                    <a:latin typeface="Cambria Math"/>
                  </a:rPr>
                  <a:t> of dimension d, a scaling constant h, and g the derivative of the kernel function.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/>
                            </a:rPr>
                            <m:t>𝑗</m:t>
                          </m:r>
                          <m:r>
                            <a:rPr lang="en-US" sz="28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800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800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sz="2800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𝑦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𝑗</m:t>
                                                      </m:r>
                                                    </m:sub>
                                                  </m:sSub>
                                                </m:num>
                                                <m:den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800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2800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28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800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sz="2800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𝑦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/>
                                                        </a:rPr>
                                                        <m:t>𝑗</m:t>
                                                      </m:r>
                                                    </m:sub>
                                                  </m:sSub>
                                                </m:num>
                                                <m:den>
                                                  <m:r>
                                                    <a:rPr lang="en-US" sz="2800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800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 smtClean="0"/>
              </a:p>
              <a:p>
                <a:pPr marL="0" indent="0">
                  <a:buNone/>
                </a:pPr>
                <a:r>
                  <a:rPr lang="en-US" sz="2800" dirty="0" smtClean="0"/>
                  <a:t>Our goal is that the difference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latin typeface="Cambria Math"/>
                          </a:rPr>
                          <m:t>𝑗</m:t>
                        </m:r>
                        <m:r>
                          <a:rPr lang="en-US" sz="2800" i="1">
                            <a:latin typeface="Cambria Math"/>
                          </a:rPr>
                          <m:t>+</m:t>
                        </m:r>
                        <m:r>
                          <a:rPr lang="en-US" sz="2800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800" dirty="0" smtClean="0"/>
                  <a:t> will be the smallest as possible (threshold).</a:t>
                </a:r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481" t="-2291" r="-1778" b="-3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95536" y="6095037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23286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899591" y="1988840"/>
                <a:ext cx="5746958" cy="8749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𝛁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p</m:t>
                    </m:r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/>
                        <a:ea typeface="Cambria Math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/>
                              </a:rPr>
                              <m:t>h</m:t>
                            </m:r>
                          </m:e>
                          <m:sup>
                            <m:r>
                              <a:rPr lang="en-US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𝑛</m:t>
                                </m:r>
                              </m:sup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begChr m:val="‖"/>
                                                <m:endChr m:val="‖"/>
                                                <m:ctrlPr>
                                                  <a:rPr lang="en-US" i="1">
                                                    <a:latin typeface="Cambria Math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  <m:t>𝑥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i="1">
                                                            <a:latin typeface="Cambria Math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−</m:t>
                                                    </m:r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𝑦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i="1">
                                                        <a:latin typeface="Cambria Math"/>
                                                      </a:rPr>
                                                      <m:t>h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d>
                              </m:e>
                            </m:nary>
                          </m:den>
                        </m:f>
                        <m:r>
                          <a:rPr lang="en-US" i="1">
                            <a:latin typeface="Cambria Math"/>
                          </a:rPr>
                          <m:t>−</m:t>
                        </m:r>
                        <m:r>
                          <a:rPr lang="en-US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i="1">
                            <a:latin typeface="Cambria Math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‖"/>
                                        <m:endChr m:val="‖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𝑦</m:t>
                                            </m:r>
                                          </m:num>
                                          <m:den>
                                            <m:r>
                                              <a:rPr lang="en-US" i="1">
                                                <a:latin typeface="Cambria Math"/>
                                              </a:rPr>
                                              <m:t>h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endParaRPr lang="he-IL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591" y="1988840"/>
                <a:ext cx="5746958" cy="87492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15"/>
          <p:cNvSpPr>
            <a:spLocks noChangeArrowheads="1"/>
          </p:cNvSpPr>
          <p:nvPr/>
        </p:nvSpPr>
        <p:spPr bwMode="auto">
          <a:xfrm>
            <a:off x="4646712" y="5584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Oval 16"/>
          <p:cNvSpPr>
            <a:spLocks noChangeArrowheads="1"/>
          </p:cNvSpPr>
          <p:nvPr/>
        </p:nvSpPr>
        <p:spPr bwMode="auto">
          <a:xfrm>
            <a:off x="4418112" y="5334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Oval 17"/>
          <p:cNvSpPr>
            <a:spLocks noChangeArrowheads="1"/>
          </p:cNvSpPr>
          <p:nvPr/>
        </p:nvSpPr>
        <p:spPr bwMode="auto">
          <a:xfrm>
            <a:off x="4646712" y="510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Oval 18"/>
          <p:cNvSpPr>
            <a:spLocks noChangeArrowheads="1"/>
          </p:cNvSpPr>
          <p:nvPr/>
        </p:nvSpPr>
        <p:spPr bwMode="auto">
          <a:xfrm>
            <a:off x="4494312" y="586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Oval 19"/>
          <p:cNvSpPr>
            <a:spLocks noChangeArrowheads="1"/>
          </p:cNvSpPr>
          <p:nvPr/>
        </p:nvSpPr>
        <p:spPr bwMode="auto">
          <a:xfrm>
            <a:off x="4113312" y="556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1" name="Oval 20"/>
          <p:cNvSpPr>
            <a:spLocks noChangeArrowheads="1"/>
          </p:cNvSpPr>
          <p:nvPr/>
        </p:nvSpPr>
        <p:spPr bwMode="auto">
          <a:xfrm>
            <a:off x="4037112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" name="Oval 21"/>
          <p:cNvSpPr>
            <a:spLocks noChangeArrowheads="1"/>
          </p:cNvSpPr>
          <p:nvPr/>
        </p:nvSpPr>
        <p:spPr bwMode="auto">
          <a:xfrm>
            <a:off x="4418112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3" name="Oval 22"/>
          <p:cNvSpPr>
            <a:spLocks noChangeArrowheads="1"/>
          </p:cNvSpPr>
          <p:nvPr/>
        </p:nvSpPr>
        <p:spPr bwMode="auto">
          <a:xfrm>
            <a:off x="4189512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4" name="Oval 23"/>
          <p:cNvSpPr>
            <a:spLocks noChangeArrowheads="1"/>
          </p:cNvSpPr>
          <p:nvPr/>
        </p:nvSpPr>
        <p:spPr bwMode="auto">
          <a:xfrm>
            <a:off x="4570512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Oval 24"/>
          <p:cNvSpPr>
            <a:spLocks noChangeArrowheads="1"/>
          </p:cNvSpPr>
          <p:nvPr/>
        </p:nvSpPr>
        <p:spPr bwMode="auto">
          <a:xfrm>
            <a:off x="4646712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6" name="Oval 25"/>
          <p:cNvSpPr>
            <a:spLocks noChangeArrowheads="1"/>
          </p:cNvSpPr>
          <p:nvPr/>
        </p:nvSpPr>
        <p:spPr bwMode="auto">
          <a:xfrm>
            <a:off x="3503712" y="586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7" name="Oval 26"/>
          <p:cNvSpPr>
            <a:spLocks noChangeArrowheads="1"/>
          </p:cNvSpPr>
          <p:nvPr/>
        </p:nvSpPr>
        <p:spPr bwMode="auto">
          <a:xfrm>
            <a:off x="3732312" y="5334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" name="Oval 27"/>
          <p:cNvSpPr>
            <a:spLocks noChangeArrowheads="1"/>
          </p:cNvSpPr>
          <p:nvPr/>
        </p:nvSpPr>
        <p:spPr bwMode="auto">
          <a:xfrm>
            <a:off x="3198912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9" name="Oval 28"/>
          <p:cNvSpPr>
            <a:spLocks noChangeArrowheads="1"/>
          </p:cNvSpPr>
          <p:nvPr/>
        </p:nvSpPr>
        <p:spPr bwMode="auto">
          <a:xfrm>
            <a:off x="3732312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" name="Oval 29"/>
          <p:cNvSpPr>
            <a:spLocks noChangeArrowheads="1"/>
          </p:cNvSpPr>
          <p:nvPr/>
        </p:nvSpPr>
        <p:spPr bwMode="auto">
          <a:xfrm>
            <a:off x="4189512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1" name="Oval 30"/>
          <p:cNvSpPr>
            <a:spLocks noChangeArrowheads="1"/>
          </p:cNvSpPr>
          <p:nvPr/>
        </p:nvSpPr>
        <p:spPr bwMode="auto">
          <a:xfrm>
            <a:off x="3808512" y="3733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2" name="Oval 31"/>
          <p:cNvSpPr>
            <a:spLocks noChangeArrowheads="1"/>
          </p:cNvSpPr>
          <p:nvPr/>
        </p:nvSpPr>
        <p:spPr bwMode="auto">
          <a:xfrm>
            <a:off x="4494312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3" name="Oval 32"/>
          <p:cNvSpPr>
            <a:spLocks noChangeArrowheads="1"/>
          </p:cNvSpPr>
          <p:nvPr/>
        </p:nvSpPr>
        <p:spPr bwMode="auto">
          <a:xfrm>
            <a:off x="3198912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4" name="Oval 33"/>
          <p:cNvSpPr>
            <a:spLocks noChangeArrowheads="1"/>
          </p:cNvSpPr>
          <p:nvPr/>
        </p:nvSpPr>
        <p:spPr bwMode="auto">
          <a:xfrm>
            <a:off x="3122712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5" name="Oval 34"/>
          <p:cNvSpPr>
            <a:spLocks noChangeArrowheads="1"/>
          </p:cNvSpPr>
          <p:nvPr/>
        </p:nvSpPr>
        <p:spPr bwMode="auto">
          <a:xfrm>
            <a:off x="2741712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6" name="Oval 35"/>
          <p:cNvSpPr>
            <a:spLocks noChangeArrowheads="1"/>
          </p:cNvSpPr>
          <p:nvPr/>
        </p:nvSpPr>
        <p:spPr bwMode="auto">
          <a:xfrm>
            <a:off x="3122712" y="541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" name="Oval 36"/>
          <p:cNvSpPr>
            <a:spLocks noChangeArrowheads="1"/>
          </p:cNvSpPr>
          <p:nvPr/>
        </p:nvSpPr>
        <p:spPr bwMode="auto">
          <a:xfrm>
            <a:off x="2360712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8" name="Oval 37"/>
          <p:cNvSpPr>
            <a:spLocks noChangeArrowheads="1"/>
          </p:cNvSpPr>
          <p:nvPr/>
        </p:nvSpPr>
        <p:spPr bwMode="auto">
          <a:xfrm>
            <a:off x="1979712" y="4648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9" name="Oval 38"/>
          <p:cNvSpPr>
            <a:spLocks noChangeArrowheads="1"/>
          </p:cNvSpPr>
          <p:nvPr/>
        </p:nvSpPr>
        <p:spPr bwMode="auto">
          <a:xfrm>
            <a:off x="2360712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5E1800"/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grpSp>
        <p:nvGrpSpPr>
          <p:cNvPr id="30" name="Group 39"/>
          <p:cNvGrpSpPr>
            <a:grpSpLocks/>
          </p:cNvGrpSpPr>
          <p:nvPr/>
        </p:nvGrpSpPr>
        <p:grpSpPr bwMode="auto">
          <a:xfrm>
            <a:off x="2055912" y="3429000"/>
            <a:ext cx="2819400" cy="2895600"/>
            <a:chOff x="3744" y="4464"/>
            <a:chExt cx="1776" cy="1824"/>
          </a:xfrm>
        </p:grpSpPr>
        <p:sp>
          <p:nvSpPr>
            <p:cNvPr id="31" name="Oval 40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32" name="Group 41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33" name="Oval 42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34" name="Line 43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Line 44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36" name="Group 45"/>
          <p:cNvGrpSpPr>
            <a:grpSpLocks/>
          </p:cNvGrpSpPr>
          <p:nvPr/>
        </p:nvGrpSpPr>
        <p:grpSpPr bwMode="auto">
          <a:xfrm>
            <a:off x="3808512" y="4800600"/>
            <a:ext cx="457200" cy="457200"/>
            <a:chOff x="4486" y="3484"/>
            <a:chExt cx="288" cy="288"/>
          </a:xfrm>
        </p:grpSpPr>
        <p:sp>
          <p:nvSpPr>
            <p:cNvPr id="37" name="Oval 4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38" name="Line 4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4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0" name="AutoShape 53"/>
          <p:cNvSpPr>
            <a:spLocks noChangeArrowheads="1"/>
          </p:cNvSpPr>
          <p:nvPr/>
        </p:nvSpPr>
        <p:spPr bwMode="auto">
          <a:xfrm rot="1015650">
            <a:off x="3475137" y="4876800"/>
            <a:ext cx="533400" cy="152400"/>
          </a:xfrm>
          <a:prstGeom prst="rightArrow">
            <a:avLst>
              <a:gd name="adj1" fmla="val 50000"/>
              <a:gd name="adj2" fmla="val 87500"/>
            </a:avLst>
          </a:prstGeom>
          <a:solidFill>
            <a:srgbClr val="33CCFF"/>
          </a:solidFill>
          <a:ln w="28575">
            <a:solidFill>
              <a:srgbClr val="FF99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1" name="Line 50"/>
          <p:cNvSpPr>
            <a:spLocks noChangeShapeType="1"/>
          </p:cNvSpPr>
          <p:nvPr/>
        </p:nvSpPr>
        <p:spPr bwMode="auto">
          <a:xfrm flipH="1">
            <a:off x="3503712" y="2708919"/>
            <a:ext cx="771872" cy="2159943"/>
          </a:xfrm>
          <a:prstGeom prst="line">
            <a:avLst/>
          </a:prstGeom>
          <a:noFill/>
          <a:ln w="38100">
            <a:solidFill>
              <a:srgbClr val="33CC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Oval 49"/>
          <p:cNvSpPr>
            <a:spLocks noChangeArrowheads="1"/>
          </p:cNvSpPr>
          <p:nvPr/>
        </p:nvSpPr>
        <p:spPr bwMode="auto">
          <a:xfrm>
            <a:off x="4123184" y="2332112"/>
            <a:ext cx="304800" cy="304800"/>
          </a:xfrm>
          <a:prstGeom prst="ellipse">
            <a:avLst/>
          </a:prstGeom>
          <a:noFill/>
          <a:ln w="38100">
            <a:solidFill>
              <a:srgbClr val="33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" name="AutoShape 51"/>
          <p:cNvSpPr>
            <a:spLocks noChangeArrowheads="1"/>
          </p:cNvSpPr>
          <p:nvPr/>
        </p:nvSpPr>
        <p:spPr bwMode="auto">
          <a:xfrm>
            <a:off x="2339752" y="1944445"/>
            <a:ext cx="1558925" cy="1371600"/>
          </a:xfrm>
          <a:prstGeom prst="roundRect">
            <a:avLst>
              <a:gd name="adj" fmla="val 16667"/>
            </a:avLst>
          </a:prstGeom>
          <a:noFill/>
          <a:ln w="571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5" name="Line 52"/>
          <p:cNvSpPr>
            <a:spLocks noChangeShapeType="1"/>
          </p:cNvSpPr>
          <p:nvPr/>
        </p:nvSpPr>
        <p:spPr bwMode="auto">
          <a:xfrm>
            <a:off x="3707904" y="3316045"/>
            <a:ext cx="332383" cy="1706806"/>
          </a:xfrm>
          <a:prstGeom prst="line">
            <a:avLst/>
          </a:prstGeom>
          <a:noFill/>
          <a:ln w="38100">
            <a:solidFill>
              <a:srgbClr val="FF99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60334" y="797400"/>
                <a:ext cx="3784690" cy="11470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𝑚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𝑦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en-US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i="1">
                                                          <a:latin typeface="Cambria Math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−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𝑦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h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den>
                      </m:f>
                      <m:r>
                        <a:rPr lang="en-US" i="1">
                          <a:latin typeface="Cambria Math"/>
                        </a:rPr>
                        <m:t>−</m:t>
                      </m:r>
                      <m:r>
                        <a:rPr lang="en-US" i="1">
                          <a:latin typeface="Cambria Math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0334" y="797400"/>
                <a:ext cx="3784690" cy="114704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/>
          <p:cNvCxnSpPr/>
          <p:nvPr/>
        </p:nvCxnSpPr>
        <p:spPr>
          <a:xfrm flipH="1">
            <a:off x="3773070" y="3810000"/>
            <a:ext cx="2455114" cy="9924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228184" y="3497763"/>
            <a:ext cx="239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m(x)=Mean shift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22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3" presetClass="entr" presetSubtype="3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40" grpId="0" animBg="1"/>
      <p:bldP spid="41" grpId="0" animBg="1"/>
      <p:bldP spid="43" grpId="0" animBg="1"/>
      <p:bldP spid="44" grpId="0" animBg="1"/>
      <p:bldP spid="4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a maximum - continue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Translating the kernel window by the mean shift vector is guaranteed to converge at a nearby point where the density function has zero gradient.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Basin of attraction – the set of all locations that converge to the same mode define the basin of attraction.</a:t>
            </a:r>
            <a:endParaRPr lang="en-US" sz="28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5536" y="6095037"/>
            <a:ext cx="7088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/>
              <a:t>http://luthuli.cs.uiuc.edu/~daf/courses/CS-498-DAF-PS/Segmentation.pdf</a:t>
            </a:r>
          </a:p>
        </p:txBody>
      </p:sp>
    </p:spTree>
    <p:extLst>
      <p:ext uri="{BB962C8B-B14F-4D97-AF65-F5344CB8AC3E}">
        <p14:creationId xmlns:p14="http://schemas.microsoft.com/office/powerpoint/2010/main" val="80274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B2F03-A4DE-4DAE-B24A-DE37A69148CA}" type="slidenum">
              <a:rPr lang="he-IL" altLang="en-US"/>
              <a:pPr/>
              <a:t>37</a:t>
            </a:fld>
            <a:endParaRPr lang="en-US" altLang="en-US"/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2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3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4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5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6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7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8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9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0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1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2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3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4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5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6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7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8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49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0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1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2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3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4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5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6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7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8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59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0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1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2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3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4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5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6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7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8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69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0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1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2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3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4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5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6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7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8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79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0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1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2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3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4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5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6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7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8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89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0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1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2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3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4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5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6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7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8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99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0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1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2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3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4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5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6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7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8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09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0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1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2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3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4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5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6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7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8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919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7920" name="Group 96"/>
          <p:cNvGrpSpPr>
            <a:grpSpLocks/>
          </p:cNvGrpSpPr>
          <p:nvPr/>
        </p:nvGrpSpPr>
        <p:grpSpPr bwMode="auto">
          <a:xfrm>
            <a:off x="3167063" y="1676400"/>
            <a:ext cx="2819400" cy="2895600"/>
            <a:chOff x="3744" y="4464"/>
            <a:chExt cx="1776" cy="1824"/>
          </a:xfrm>
        </p:grpSpPr>
        <p:sp>
          <p:nvSpPr>
            <p:cNvPr id="77921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7922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7923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7924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925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7929" name="Group 105"/>
          <p:cNvGrpSpPr>
            <a:grpSpLocks/>
          </p:cNvGrpSpPr>
          <p:nvPr/>
        </p:nvGrpSpPr>
        <p:grpSpPr bwMode="auto">
          <a:xfrm>
            <a:off x="5029200" y="3200400"/>
            <a:ext cx="457200" cy="457200"/>
            <a:chOff x="4486" y="3484"/>
            <a:chExt cx="288" cy="288"/>
          </a:xfrm>
        </p:grpSpPr>
        <p:sp>
          <p:nvSpPr>
            <p:cNvPr id="77930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31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932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7933" name="AutoShape 109"/>
          <p:cNvSpPr>
            <a:spLocks noChangeArrowheads="1"/>
          </p:cNvSpPr>
          <p:nvPr/>
        </p:nvSpPr>
        <p:spPr bwMode="auto">
          <a:xfrm rot="1324470">
            <a:off x="4565650" y="3200400"/>
            <a:ext cx="685800" cy="152400"/>
          </a:xfrm>
          <a:prstGeom prst="rightArrow">
            <a:avLst>
              <a:gd name="adj1" fmla="val 50000"/>
              <a:gd name="adj2" fmla="val 112500"/>
            </a:avLst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b" anchorCtr="1"/>
          <a:lstStyle/>
          <a:p>
            <a:pPr rtl="0"/>
            <a:endParaRPr lang="en-US" altLang="en-US">
              <a:latin typeface="Arial" charset="0"/>
            </a:endParaRPr>
          </a:p>
        </p:txBody>
      </p:sp>
      <p:sp>
        <p:nvSpPr>
          <p:cNvPr id="111" name="Rectangle 113"/>
          <p:cNvSpPr txBox="1">
            <a:spLocks noChangeArrowheads="1"/>
          </p:cNvSpPr>
          <p:nvPr/>
        </p:nvSpPr>
        <p:spPr>
          <a:xfrm>
            <a:off x="447349" y="38133"/>
            <a:ext cx="8229600" cy="1084263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400" b="1" dirty="0" smtClean="0"/>
              <a:t>We want to move the green point to the center of the densest area around it. We’ll call the function above.</a:t>
            </a:r>
            <a:endParaRPr lang="en-US" altLang="en-US" sz="2400" b="1" dirty="0"/>
          </a:p>
        </p:txBody>
      </p:sp>
      <p:sp>
        <p:nvSpPr>
          <p:cNvPr id="112" name="Oval 77"/>
          <p:cNvSpPr>
            <a:spLocks noChangeArrowheads="1"/>
          </p:cNvSpPr>
          <p:nvPr/>
        </p:nvSpPr>
        <p:spPr bwMode="auto">
          <a:xfrm>
            <a:off x="4499992" y="3046413"/>
            <a:ext cx="152400" cy="152400"/>
          </a:xfrm>
          <a:prstGeom prst="ellipse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3781727"/>
      </p:ext>
    </p:extLst>
  </p:cSld>
  <p:clrMapOvr>
    <a:masterClrMapping/>
  </p:clrMapOvr>
  <p:transition advTm="226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9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9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7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93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B6205-DE2B-4DC7-A9E9-AC91F263972B}" type="slidenum">
              <a:rPr lang="he-IL" altLang="en-US"/>
              <a:pPr/>
              <a:t>38</a:t>
            </a:fld>
            <a:endParaRPr lang="en-US" altLang="en-US"/>
          </a:p>
        </p:txBody>
      </p:sp>
      <p:sp>
        <p:nvSpPr>
          <p:cNvPr id="75780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1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2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3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4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5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6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7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8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9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0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1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2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3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4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5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6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7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8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9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0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1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2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3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4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5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6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7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8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09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0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1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2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3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4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5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6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7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8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19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0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1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2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3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4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5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6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7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8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29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0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1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2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3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4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5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6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7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8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39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0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1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2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3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4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5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6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7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8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49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0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1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2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3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4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5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6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7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8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59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0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1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2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3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4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5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6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7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8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69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70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871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5872" name="Group 96"/>
          <p:cNvGrpSpPr>
            <a:grpSpLocks/>
          </p:cNvGrpSpPr>
          <p:nvPr/>
        </p:nvGrpSpPr>
        <p:grpSpPr bwMode="auto">
          <a:xfrm>
            <a:off x="3841750" y="1981200"/>
            <a:ext cx="2819400" cy="2895600"/>
            <a:chOff x="3744" y="4464"/>
            <a:chExt cx="1776" cy="1824"/>
          </a:xfrm>
        </p:grpSpPr>
        <p:sp>
          <p:nvSpPr>
            <p:cNvPr id="75873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5874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5875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5876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877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5881" name="Group 105"/>
          <p:cNvGrpSpPr>
            <a:grpSpLocks/>
          </p:cNvGrpSpPr>
          <p:nvPr/>
        </p:nvGrpSpPr>
        <p:grpSpPr bwMode="auto">
          <a:xfrm>
            <a:off x="5389563" y="3265488"/>
            <a:ext cx="457200" cy="457200"/>
            <a:chOff x="4486" y="3484"/>
            <a:chExt cx="288" cy="288"/>
          </a:xfrm>
        </p:grpSpPr>
        <p:sp>
          <p:nvSpPr>
            <p:cNvPr id="75882" name="Oval 106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83" name="Line 107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884" name="Line 108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5885" name="AutoShape 109"/>
          <p:cNvSpPr>
            <a:spLocks noChangeArrowheads="1"/>
          </p:cNvSpPr>
          <p:nvPr/>
        </p:nvSpPr>
        <p:spPr bwMode="auto">
          <a:xfrm rot="618372">
            <a:off x="5280025" y="3375025"/>
            <a:ext cx="381000" cy="152400"/>
          </a:xfrm>
          <a:prstGeom prst="rightArrow">
            <a:avLst>
              <a:gd name="adj1" fmla="val 50000"/>
              <a:gd name="adj2" fmla="val 62500"/>
            </a:avLst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Oval 77"/>
          <p:cNvSpPr>
            <a:spLocks noChangeArrowheads="1"/>
          </p:cNvSpPr>
          <p:nvPr/>
        </p:nvSpPr>
        <p:spPr bwMode="auto">
          <a:xfrm>
            <a:off x="5199517" y="3348608"/>
            <a:ext cx="152400" cy="152400"/>
          </a:xfrm>
          <a:prstGeom prst="ellipse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Rectangle 113"/>
          <p:cNvSpPr txBox="1">
            <a:spLocks noChangeArrowheads="1"/>
          </p:cNvSpPr>
          <p:nvPr/>
        </p:nvSpPr>
        <p:spPr>
          <a:xfrm>
            <a:off x="457200" y="41275"/>
            <a:ext cx="8229600" cy="1084263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400" b="1" dirty="0" smtClean="0"/>
              <a:t>Calling again the function. The point getting closer to the densest area.</a:t>
            </a:r>
            <a:endParaRPr lang="en-US" alt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8714303"/>
      </p:ext>
    </p:extLst>
  </p:cSld>
  <p:clrMapOvr>
    <a:masterClrMapping/>
  </p:clrMapOvr>
  <p:transition advTm="235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5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8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A0549-B788-4099-96E1-246D792183A1}" type="slidenum">
              <a:rPr lang="he-IL" altLang="en-US"/>
              <a:pPr/>
              <a:t>39</a:t>
            </a:fld>
            <a:endParaRPr lang="en-US" altLang="en-US"/>
          </a:p>
        </p:txBody>
      </p:sp>
      <p:sp>
        <p:nvSpPr>
          <p:cNvPr id="80900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1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2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3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4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5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6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7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8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09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0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1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2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3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4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5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6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7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8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19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0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1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2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3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4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5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6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7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8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29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0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1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2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3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4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5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6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7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8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39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0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1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2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3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4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5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6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7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8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49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0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1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2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3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4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5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6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7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8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59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0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1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2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3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4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5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6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7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8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69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0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1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2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3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4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5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6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7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8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79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0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1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2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3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4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5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6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7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8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89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90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991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80992" name="Group 96"/>
          <p:cNvGrpSpPr>
            <a:grpSpLocks/>
          </p:cNvGrpSpPr>
          <p:nvPr/>
        </p:nvGrpSpPr>
        <p:grpSpPr bwMode="auto">
          <a:xfrm>
            <a:off x="4211638" y="2047875"/>
            <a:ext cx="2819400" cy="2895600"/>
            <a:chOff x="3744" y="4464"/>
            <a:chExt cx="1776" cy="1824"/>
          </a:xfrm>
        </p:grpSpPr>
        <p:sp>
          <p:nvSpPr>
            <p:cNvPr id="80993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0994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80995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96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997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81000" name="Group 104"/>
          <p:cNvGrpSpPr>
            <a:grpSpLocks/>
          </p:cNvGrpSpPr>
          <p:nvPr/>
        </p:nvGrpSpPr>
        <p:grpSpPr bwMode="auto">
          <a:xfrm>
            <a:off x="5389563" y="3265488"/>
            <a:ext cx="457200" cy="457200"/>
            <a:chOff x="4486" y="3484"/>
            <a:chExt cx="288" cy="288"/>
          </a:xfrm>
        </p:grpSpPr>
        <p:sp>
          <p:nvSpPr>
            <p:cNvPr id="81001" name="Oval 105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2" name="Line 106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003" name="Line 107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9" name="Oval 77"/>
          <p:cNvSpPr>
            <a:spLocks noChangeArrowheads="1"/>
          </p:cNvSpPr>
          <p:nvPr/>
        </p:nvSpPr>
        <p:spPr bwMode="auto">
          <a:xfrm>
            <a:off x="5571728" y="3420616"/>
            <a:ext cx="152400" cy="152400"/>
          </a:xfrm>
          <a:prstGeom prst="ellipse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Rectangle 113"/>
          <p:cNvSpPr txBox="1">
            <a:spLocks noChangeArrowheads="1"/>
          </p:cNvSpPr>
          <p:nvPr/>
        </p:nvSpPr>
        <p:spPr>
          <a:xfrm>
            <a:off x="457200" y="41275"/>
            <a:ext cx="8229600" cy="1084263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400" b="1" dirty="0" smtClean="0"/>
              <a:t>Calling the function again. The point is at the densest area. Or closer than a threshold defined ahead.</a:t>
            </a:r>
            <a:endParaRPr lang="en-US" alt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4103078"/>
      </p:ext>
    </p:extLst>
  </p:cSld>
  <p:clrMapOvr>
    <a:masterClrMapping/>
  </p:clrMapOvr>
  <p:transition advTm="102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0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0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548680"/>
            <a:ext cx="7772400" cy="1470025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Examples of mean shift segmentation:</a:t>
            </a:r>
            <a:endParaRPr lang="en-US" sz="4800" b="1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954" y="2348880"/>
            <a:ext cx="5143500" cy="359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679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 window </a:t>
            </a:r>
            <a:r>
              <a:rPr lang="en-US" smtClean="0"/>
              <a:t>– 2D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968552"/>
          </a:xfrm>
        </p:spPr>
        <p:txBody>
          <a:bodyPr/>
          <a:lstStyle/>
          <a:p>
            <a:pPr marL="0" indent="0" algn="l">
              <a:buNone/>
            </a:pPr>
            <a:r>
              <a:rPr lang="en-US" dirty="0" smtClean="0"/>
              <a:t>The window h should also be big enough to prevent saddle point (in 2D points).</a:t>
            </a:r>
            <a:endParaRPr lang="he-IL" dirty="0" smtClean="0"/>
          </a:p>
          <a:p>
            <a:pPr marL="0" indent="0" algn="r" rtl="1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2" t="11656" r="9850" b="9296"/>
          <a:stretch/>
        </p:blipFill>
        <p:spPr bwMode="auto">
          <a:xfrm>
            <a:off x="1403648" y="2060848"/>
            <a:ext cx="5400600" cy="424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15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psf\Home\Downloads\istock_man-tired-m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4784"/>
            <a:ext cx="7272808" cy="481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75656" y="273646"/>
            <a:ext cx="46816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Finally images!!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519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psf\Home\Downloads\tired-m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01603"/>
            <a:ext cx="6408711" cy="638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50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 smtClean="0">
                <a:latin typeface="Cambria Math"/>
              </a:rPr>
              <a:t>Smoothing through replacing the pixel in the center of a window by the weighted average of the pixels in the window indiscriminately blurs the image, removing not only the noise but also salient information.</a:t>
            </a:r>
          </a:p>
          <a:p>
            <a:pPr marL="0" indent="0" algn="l">
              <a:buNone/>
            </a:pPr>
            <a:endParaRPr lang="en-US" b="0" dirty="0">
              <a:latin typeface="Cambria Math"/>
            </a:endParaRPr>
          </a:p>
          <a:p>
            <a:pPr marL="0" indent="0" algn="l">
              <a:buNone/>
            </a:pPr>
            <a:r>
              <a:rPr lang="en-US" dirty="0" smtClean="0">
                <a:latin typeface="Cambria Math"/>
              </a:rPr>
              <a:t>Using mean shift filtering reduces the amount of smoothing near abrupt changes.</a:t>
            </a:r>
            <a:endParaRPr lang="en-US" b="0" dirty="0" smtClean="0">
              <a:latin typeface="Cambria Math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shift on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8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p is the color dimensions of an image (1 if the image is grayscale and 3 in case of color </a:t>
            </a:r>
            <a:r>
              <a:rPr lang="en-US" dirty="0" smtClean="0"/>
              <a:t>image).</a:t>
            </a:r>
          </a:p>
          <a:p>
            <a:pPr marL="0" indent="0">
              <a:buNone/>
            </a:pPr>
            <a:r>
              <a:rPr lang="en-US" dirty="0" smtClean="0"/>
              <a:t>d=p+2 is the image dimensions (2 for </a:t>
            </a:r>
            <a:r>
              <a:rPr lang="en-US" dirty="0" err="1" smtClean="0"/>
              <a:t>x,y</a:t>
            </a:r>
            <a:r>
              <a:rPr lang="en-US" dirty="0" smtClean="0"/>
              <a:t> pixels locations).</a:t>
            </a:r>
          </a:p>
          <a:p>
            <a:pPr marL="0" indent="0">
              <a:buNone/>
            </a:pPr>
            <a:r>
              <a:rPr lang="en-US" dirty="0"/>
              <a:t>In images </a:t>
            </a:r>
            <a:r>
              <a:rPr lang="en-US" dirty="0" smtClean="0"/>
              <a:t>each pixel has d-dimensional vector of information.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shift on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25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435280" cy="4525963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 algn="l">
                  <a:buNone/>
                </a:pPr>
                <a:r>
                  <a:rPr lang="en-US" dirty="0" smtClean="0"/>
                  <a:t>In images we need to consider both colors and location of the pixels.</a:t>
                </a:r>
              </a:p>
              <a:p>
                <a:pPr marL="0" indent="0" algn="l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/>
                      </a:rPr>
                      <m:t>K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0" smtClea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/>
                      </a:rPr>
                      <m:t>k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𝑟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𝑟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k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he-IL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b="0" dirty="0" smtClean="0"/>
                  <a:t> - spatial part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he-IL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𝑟</m:t>
                        </m:r>
                      </m:sub>
                    </m:sSub>
                    <m:r>
                      <a:rPr lang="en-US" i="1">
                        <a:latin typeface="Cambria Math"/>
                      </a:rPr>
                      <m:t>=</m:t>
                    </m:r>
                    <m:r>
                      <a:rPr lang="en-US" b="0" i="1" smtClean="0">
                        <a:latin typeface="Cambria Math"/>
                      </a:rPr>
                      <m:t>𝑟𝑎𝑛𝑔𝑒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𝑝𝑎𝑟𝑡</m:t>
                    </m:r>
                    <m:r>
                      <a:rPr lang="en-US" b="0" i="1" smtClean="0">
                        <a:latin typeface="Cambria Math"/>
                      </a:rPr>
                      <m:t> − </m:t>
                    </m:r>
                    <m:r>
                      <a:rPr lang="en-US" b="0" i="1" smtClean="0">
                        <a:latin typeface="Cambria Math"/>
                      </a:rPr>
                      <m:t>𝑎𝑛𝑦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𝑐𝑜𝑙𝑜𝑟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𝑣𝑎𝑙𝑢𝑒𝑠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𝑓𝑜𝑟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𝑒𝑥𝑎𝑚𝑝𝑙𝑒</m:t>
                    </m:r>
                    <m:r>
                      <a:rPr lang="en-US" b="0" i="1" smtClean="0">
                        <a:latin typeface="Cambria Math"/>
                      </a:rPr>
                      <m:t> 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𝐿</m:t>
                        </m:r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𝑢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𝑣</m:t>
                        </m:r>
                      </m:e>
                    </m:d>
                  </m:oMath>
                </a14:m>
                <a:r>
                  <a:rPr lang="he-IL" dirty="0" smtClean="0"/>
                  <a:t> 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K(x) – common kernel function for both two domains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𝑠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𝑏𝑎𝑛𝑑𝑤𝑖𝑑𝑡</m:t>
                      </m:r>
                      <m:r>
                        <a:rPr lang="en-US" i="1">
                          <a:latin typeface="Cambria Math"/>
                        </a:rPr>
                        <m:t>h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𝑤𝑖𝑛𝑑𝑜𝑤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𝑓𝑜𝑟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𝑠𝑝𝑎𝑡𝑖𝑎𝑙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𝑑𝑜𝑚𝑎𝑖𝑛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𝑏𝑎𝑛𝑑𝑤𝑖𝑑𝑡</m:t>
                      </m:r>
                      <m:r>
                        <a:rPr lang="en-US" b="0" i="1" smtClean="0">
                          <a:latin typeface="Cambria Math"/>
                        </a:rPr>
                        <m:t>h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r>
                        <a:rPr lang="en-US" b="0" i="1" smtClean="0">
                          <a:latin typeface="Cambria Math"/>
                        </a:rPr>
                        <m:t>𝑤𝑖𝑛𝑑𝑜𝑤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r>
                        <a:rPr lang="en-US" b="0" i="1" smtClean="0">
                          <a:latin typeface="Cambria Math"/>
                        </a:rPr>
                        <m:t>𝑓𝑜𝑟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r>
                        <a:rPr lang="en-US" b="0" i="1" smtClean="0">
                          <a:latin typeface="Cambria Math"/>
                        </a:rPr>
                        <m:t>𝑟𝑎𝑛𝑔𝑒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r>
                        <a:rPr lang="en-US" b="0" i="1" smtClean="0">
                          <a:latin typeface="Cambria Math"/>
                        </a:rPr>
                        <m:t>𝑑𝑜𝑚𝑎𝑖𝑛</m:t>
                      </m:r>
                    </m:oMath>
                  </m:oMathPara>
                </a14:m>
                <a:endParaRPr lang="en-US" b="0" i="1" dirty="0" smtClean="0">
                  <a:latin typeface="Cambria Math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435280" cy="4525963"/>
              </a:xfrm>
              <a:blipFill rotWithShape="1">
                <a:blip r:embed="rId2"/>
                <a:stretch>
                  <a:fillRect l="-1156" t="-2426" r="-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shift in images - continue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09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filtering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1=1,..,n be the d-dimensional input image.</a:t>
                </a:r>
              </a:p>
              <a:p>
                <a:pPr marL="0" indent="0">
                  <a:buNone/>
                </a:pPr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1=1,..,n be the filtered image in the joint spatial-range domain.</a:t>
                </a:r>
              </a:p>
              <a:p>
                <a:pPr marL="0" indent="0">
                  <a:buNone/>
                </a:pPr>
                <a:r>
                  <a:rPr lang="en-US" dirty="0" smtClean="0"/>
                  <a:t>For each pixel: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Initialize j=1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pPr marL="514350" indent="-514350">
                  <a:buAutoNum type="arabicPeriod"/>
                </a:pPr>
                <a:r>
                  <a:rPr lang="en-US" dirty="0" err="1" smtClean="0"/>
                  <a:t>Coverge</a:t>
                </a:r>
                <a:r>
                  <a:rPr lang="en-US" dirty="0" smtClean="0"/>
                  <a:t> the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/>
                  <a:t>into the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 smtClean="0"/>
                  <a:t> (c is the number of steps till convergence).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Assign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</m:e>
                          </m:mr>
                        </m:m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/>
                                </a:rPr>
                                <m:t>𝑟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We use in the above algorithm the </a:t>
                </a:r>
                <a:r>
                  <a:rPr lang="en-US" b="1" dirty="0" smtClean="0"/>
                  <a:t>joint</a:t>
                </a:r>
                <a:r>
                  <a:rPr lang="en-US" dirty="0" smtClean="0"/>
                  <a:t> density gradient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407" t="-20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153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filtering - example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124744"/>
            <a:ext cx="5842992" cy="3190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51520" y="4420558"/>
                <a:ext cx="8280920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a – original image</a:t>
                </a:r>
              </a:p>
              <a:p>
                <a:r>
                  <a:rPr lang="en-US" sz="2800" dirty="0" smtClean="0"/>
                  <a:t>b – mean shift filtered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sz="2800" b="0" i="1" smtClean="0">
                            <a:latin typeface="Cambria Math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800" dirty="0" smtClean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sz="2800" b="0" i="1" dirty="0" smtClean="0">
                            <a:latin typeface="Cambria Math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sz="2800" dirty="0" smtClean="0"/>
                  <a:t>)=(8,4)</a:t>
                </a:r>
              </a:p>
              <a:p>
                <a:r>
                  <a:rPr lang="en-US" sz="2800" dirty="0" smtClean="0"/>
                  <a:t>Applied on grayscale image.</a:t>
                </a:r>
              </a:p>
              <a:p>
                <a:r>
                  <a:rPr lang="en-US" sz="2800" dirty="0" smtClean="0"/>
                  <a:t>The grass field has been almost completely smoothed.</a:t>
                </a:r>
              </a:p>
              <a:p>
                <a:r>
                  <a:rPr lang="en-US" sz="2800" dirty="0"/>
                  <a:t>Tripod and buildings in the background preserved.</a:t>
                </a:r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4420558"/>
                <a:ext cx="8280920" cy="2677656"/>
              </a:xfrm>
              <a:prstGeom prst="rect">
                <a:avLst/>
              </a:prstGeom>
              <a:blipFill rotWithShape="1">
                <a:blip r:embed="rId4"/>
                <a:stretch>
                  <a:fillRect l="-1472" t="-20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882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3408"/>
            <a:ext cx="8229600" cy="1143000"/>
          </a:xfrm>
        </p:spPr>
        <p:txBody>
          <a:bodyPr/>
          <a:lstStyle/>
          <a:p>
            <a:r>
              <a:rPr lang="en-US" dirty="0" smtClean="0"/>
              <a:t>Mean shift - images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615" b="49725"/>
          <a:stretch/>
        </p:blipFill>
        <p:spPr bwMode="auto">
          <a:xfrm>
            <a:off x="395536" y="3075442"/>
            <a:ext cx="3888432" cy="3556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0000"/>
          <a:stretch/>
        </p:blipFill>
        <p:spPr bwMode="auto">
          <a:xfrm>
            <a:off x="4607496" y="3092329"/>
            <a:ext cx="3996952" cy="3590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992" y="836712"/>
            <a:ext cx="90730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Mean shift based filtering for gray-level data.</a:t>
            </a:r>
          </a:p>
          <a:p>
            <a:r>
              <a:rPr lang="en-US" sz="2800" dirty="0"/>
              <a:t>a</a:t>
            </a:r>
            <a:r>
              <a:rPr lang="en-US" sz="2800" dirty="0" smtClean="0"/>
              <a:t> – input</a:t>
            </a:r>
          </a:p>
          <a:p>
            <a:r>
              <a:rPr lang="en-US" sz="2800" dirty="0"/>
              <a:t>b</a:t>
            </a:r>
            <a:r>
              <a:rPr lang="en-US" sz="2800" dirty="0" smtClean="0"/>
              <a:t> – mean shift paths for the pixels in the white rectangle marked in the picture. The black dots are the points of convergence.</a:t>
            </a:r>
          </a:p>
        </p:txBody>
      </p:sp>
    </p:spTree>
    <p:extLst>
      <p:ext uri="{BB962C8B-B14F-4D97-AF65-F5344CB8AC3E}">
        <p14:creationId xmlns:p14="http://schemas.microsoft.com/office/powerpoint/2010/main" val="23123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images - continue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/>
        </p:blipFill>
        <p:spPr bwMode="auto">
          <a:xfrm>
            <a:off x="611560" y="2868345"/>
            <a:ext cx="4391023" cy="3945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7504" y="1268760"/>
                <a:ext cx="895106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3200" dirty="0" smtClean="0"/>
                  <a:t> – filtering result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sz="3200" b="0" i="1" smtClean="0">
                            <a:latin typeface="Cambria Math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3200" dirty="0" smtClean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3200" b="0" i="1" dirty="0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sz="3200" b="0" i="1" dirty="0" smtClean="0">
                            <a:latin typeface="Cambria Math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sz="3200" dirty="0" smtClean="0"/>
                  <a:t>)=(8,4)</a:t>
                </a:r>
              </a:p>
              <a:p>
                <a:r>
                  <a:rPr lang="en-US" sz="3200" dirty="0" smtClean="0"/>
                  <a:t>The pixels of the grass and the sky (most pixels of the image) smoothed to almost the same level.</a:t>
                </a:r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1268760"/>
                <a:ext cx="8951068" cy="1569660"/>
              </a:xfrm>
              <a:prstGeom prst="rect">
                <a:avLst/>
              </a:prstGeom>
              <a:blipFill rotWithShape="1">
                <a:blip r:embed="rId3"/>
                <a:stretch>
                  <a:fillRect l="-1771" t="-4651" r="-2657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261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636912"/>
            <a:ext cx="5133975" cy="3467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539552" y="548680"/>
            <a:ext cx="7772400" cy="1470025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Examples of mean shift segmentation: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90038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4" t="10523" r="28238"/>
          <a:stretch/>
        </p:blipFill>
        <p:spPr bwMode="auto">
          <a:xfrm>
            <a:off x="1763688" y="116632"/>
            <a:ext cx="5976663" cy="6583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323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image segmentation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1=1,..,n be the d-dimensional input image.</a:t>
                </a:r>
              </a:p>
              <a:p>
                <a:pPr marL="0" indent="0">
                  <a:buNone/>
                </a:pPr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1=1,..,n be the filtered image in the joint spatial-range domain.</a:t>
                </a:r>
              </a:p>
              <a:p>
                <a:pPr marL="0" indent="0">
                  <a:buNone/>
                </a:pPr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1=1,..,n be the </a:t>
                </a:r>
                <a:r>
                  <a:rPr lang="en-US" dirty="0" err="1" smtClean="0"/>
                  <a:t>ith</a:t>
                </a:r>
                <a:r>
                  <a:rPr lang="en-US" dirty="0" smtClean="0"/>
                  <a:t> pixel.</a:t>
                </a:r>
              </a:p>
              <a:p>
                <a:pPr marL="0" indent="0">
                  <a:buNone/>
                </a:pPr>
                <a:r>
                  <a:rPr lang="en-US" dirty="0" smtClean="0"/>
                  <a:t>For each pixel: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Run the mean shift filtering procedure for the image for calculating the new pixels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.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Group together 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in the clusters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𝑝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𝑝</m:t>
                        </m:r>
                        <m:r>
                          <a:rPr lang="en-US" b="0" i="1" smtClean="0">
                            <a:latin typeface="Cambria Math"/>
                          </a:rPr>
                          <m:t>=</m:t>
                        </m:r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  <m:r>
                          <a:rPr lang="en-US" b="0" i="1" smtClean="0">
                            <a:latin typeface="Cambria Math"/>
                          </a:rPr>
                          <m:t>..</m:t>
                        </m:r>
                        <m:r>
                          <a:rPr lang="en-US" b="0" i="1" smtClean="0">
                            <a:latin typeface="Cambria Math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 smtClean="0"/>
                  <a:t>that are closer than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 smtClean="0"/>
                  <a:t> in the spatial domain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/>
                  <a:t> in the range domain. i.e. concatenate the basins of attraction of the convergence points.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For each </a:t>
                </a:r>
                <a:r>
                  <a:rPr lang="en-US" dirty="0" err="1" smtClean="0"/>
                  <a:t>i</a:t>
                </a:r>
                <a:r>
                  <a:rPr lang="en-US" dirty="0" smtClean="0"/>
                  <a:t>=1,..,n assign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𝑝</m:t>
                        </m:r>
                        <m:d>
                          <m:dPr>
                            <m:begChr m:val="|"/>
                            <m:endChr m:val="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∈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  <a:ea typeface="Cambria Math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  <a:ea typeface="Cambria Math"/>
                              </a:rPr>
                              <m:t>𝑝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.</a:t>
                </a:r>
              </a:p>
              <a:p>
                <a:pPr marL="514350" indent="-514350">
                  <a:buAutoNum type="arabicPeriod"/>
                </a:pPr>
                <a:r>
                  <a:rPr lang="en-US" dirty="0" smtClean="0"/>
                  <a:t>Optional: eliminate spatial regions containing less than M pixels.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963" t="-2156" r="-1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881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Mean shift image segmentation – example (cameraman again)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1711349"/>
            <a:ext cx="503762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9512" y="2060848"/>
            <a:ext cx="3250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</a:t>
            </a:r>
            <a:r>
              <a:rPr lang="en-US" sz="2800" dirty="0" smtClean="0"/>
              <a:t> – segmented result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652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segmentation example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65"/>
          <a:stretch/>
        </p:blipFill>
        <p:spPr bwMode="auto">
          <a:xfrm>
            <a:off x="611560" y="1556792"/>
            <a:ext cx="5467350" cy="3118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33736" y="5157192"/>
                <a:ext cx="5721503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a</a:t>
                </a:r>
                <a:r>
                  <a:rPr lang="en-US" sz="2800" dirty="0" smtClean="0"/>
                  <a:t> – original</a:t>
                </a:r>
              </a:p>
              <a:p>
                <a:r>
                  <a:rPr lang="en-US" sz="2800" dirty="0"/>
                  <a:t>b</a:t>
                </a:r>
                <a:r>
                  <a:rPr lang="en-US" sz="2800" dirty="0" smtClean="0"/>
                  <a:t> – segmented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/>
                              </a:rPr>
                              <m:t>𝑠</m:t>
                            </m:r>
                          </m:sub>
                        </m:sSub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/>
                              </a:rPr>
                              <m:t>𝑟</m:t>
                            </m:r>
                          </m:sub>
                        </m:sSub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i="1">
                            <a:latin typeface="Cambria Math"/>
                          </a:rPr>
                          <m:t>𝑀</m:t>
                        </m:r>
                      </m:e>
                    </m:d>
                    <m:r>
                      <a:rPr lang="en-US" sz="2800" i="1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/>
                          </a:rPr>
                          <m:t>8</m:t>
                        </m:r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/>
                          </a:rPr>
                          <m:t>7</m:t>
                        </m:r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/>
                          </a:rPr>
                          <m:t>2</m:t>
                        </m:r>
                        <m:r>
                          <a:rPr lang="en-US" sz="2800" i="1">
                            <a:latin typeface="Cambria Math"/>
                          </a:rPr>
                          <m:t>0</m:t>
                        </m:r>
                      </m:e>
                    </m:d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736" y="5157192"/>
                <a:ext cx="5721503" cy="954107"/>
              </a:xfrm>
              <a:prstGeom prst="rect">
                <a:avLst/>
              </a:prstGeom>
              <a:blipFill rotWithShape="1">
                <a:blip r:embed="rId3"/>
                <a:stretch>
                  <a:fillRect l="-2239" t="-5732" b="-17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821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24180"/>
            <a:ext cx="7669989" cy="4265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segmentation -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39552" y="5733256"/>
                <a:ext cx="5920275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A – original</a:t>
                </a:r>
              </a:p>
              <a:p>
                <a:r>
                  <a:rPr lang="en-US" sz="2800" dirty="0" smtClean="0"/>
                  <a:t>B – segmented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/>
                              </a:rPr>
                              <m:t>𝑠</m:t>
                            </m:r>
                          </m:sub>
                        </m:sSub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/>
                              </a:rPr>
                              <m:t>𝑟</m:t>
                            </m:r>
                          </m:sub>
                        </m:sSub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i="1">
                            <a:latin typeface="Cambria Math"/>
                          </a:rPr>
                          <m:t>𝑀</m:t>
                        </m:r>
                      </m:e>
                    </m:d>
                    <m:r>
                      <a:rPr lang="en-US" sz="2800" i="1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2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/>
                          </a:rPr>
                          <m:t>16</m:t>
                        </m:r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i="1">
                            <a:latin typeface="Cambria Math"/>
                          </a:rPr>
                          <m:t>7</m:t>
                        </m:r>
                        <m:r>
                          <a:rPr lang="en-US" sz="2800" i="1">
                            <a:latin typeface="Cambria Math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/>
                          </a:rPr>
                          <m:t>4</m:t>
                        </m:r>
                        <m:r>
                          <a:rPr lang="en-US" sz="2800" i="1">
                            <a:latin typeface="Cambria Math"/>
                          </a:rPr>
                          <m:t>0</m:t>
                        </m:r>
                      </m:e>
                    </m:d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5733256"/>
                <a:ext cx="5920275" cy="954107"/>
              </a:xfrm>
              <a:prstGeom prst="rect">
                <a:avLst/>
              </a:prstGeom>
              <a:blipFill rotWithShape="1">
                <a:blip r:embed="rId3"/>
                <a:stretch>
                  <a:fillRect l="-2163" t="-5732" b="-17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425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/>
            <a:r>
              <a:rPr lang="en-US" i="1" dirty="0" smtClean="0"/>
              <a:t>Segmenting images and mean shift</a:t>
            </a:r>
            <a:r>
              <a:rPr lang="en-US" dirty="0" smtClean="0"/>
              <a:t> by D.A Forsyth.</a:t>
            </a:r>
          </a:p>
          <a:p>
            <a:r>
              <a:rPr lang="en-US" dirty="0"/>
              <a:t>Introduction To Mean Shift </a:t>
            </a:r>
            <a:r>
              <a:rPr lang="en-US" dirty="0" smtClean="0"/>
              <a:t>Algorithm (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://saravananthirumuruganathan.wordpress.com/2010/04/01/introduction-to-mean-shift-algorithm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) </a:t>
            </a:r>
            <a:r>
              <a:rPr lang="en-US" dirty="0"/>
              <a:t>by </a:t>
            </a:r>
            <a:r>
              <a:rPr lang="en-US" dirty="0" err="1"/>
              <a:t>Saravanan</a:t>
            </a:r>
            <a:r>
              <a:rPr lang="en-US" dirty="0"/>
              <a:t> </a:t>
            </a:r>
            <a:r>
              <a:rPr lang="en-US" dirty="0" err="1" smtClean="0"/>
              <a:t>Thirumuruganathan</a:t>
            </a:r>
            <a:r>
              <a:rPr lang="en-US" dirty="0" smtClean="0"/>
              <a:t>.</a:t>
            </a:r>
          </a:p>
          <a:p>
            <a:r>
              <a:rPr lang="en-US" i="1" dirty="0" smtClean="0"/>
              <a:t>Mean Shift: A Robust Approach Toward Feature Space Analysis</a:t>
            </a:r>
            <a:r>
              <a:rPr lang="en-US" dirty="0" smtClean="0"/>
              <a:t> by </a:t>
            </a:r>
            <a:r>
              <a:rPr lang="en-US" dirty="0" err="1" smtClean="0"/>
              <a:t>Dorin</a:t>
            </a:r>
            <a:r>
              <a:rPr lang="en-US" dirty="0" smtClean="0"/>
              <a:t> </a:t>
            </a:r>
            <a:r>
              <a:rPr lang="en-US" dirty="0" err="1" smtClean="0"/>
              <a:t>Comaniciu</a:t>
            </a:r>
            <a:r>
              <a:rPr lang="en-US" dirty="0" smtClean="0"/>
              <a:t>, Member, IEEE, and Peter Meer, Senior Member, IEEE</a:t>
            </a:r>
            <a:endParaRPr lang="he-IL" dirty="0"/>
          </a:p>
          <a:p>
            <a:pPr algn="r" rtl="1"/>
            <a:endParaRPr lang="he-IL" dirty="0" smtClean="0"/>
          </a:p>
          <a:p>
            <a:pPr marL="0" indent="0" algn="r" rtl="1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18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END!!</a:t>
            </a:r>
            <a:endParaRPr lang="en-US" dirty="0"/>
          </a:p>
        </p:txBody>
      </p:sp>
      <p:pic>
        <p:nvPicPr>
          <p:cNvPr id="7170" name="Picture 2" descr="\\psf\Home\Dropbox\seminar_in_image_processing\david presentation\in_the_mood_of_jo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40768"/>
            <a:ext cx="6912768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99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5900" b="1" dirty="0"/>
              <a:t>Mean shift</a:t>
            </a:r>
            <a:r>
              <a:rPr lang="en-US" sz="5900" dirty="0"/>
              <a:t> is a </a:t>
            </a:r>
            <a:r>
              <a:rPr lang="en-US" sz="5900" dirty="0" smtClean="0"/>
              <a:t>feature-space</a:t>
            </a:r>
            <a:r>
              <a:rPr lang="en-US" sz="5900" dirty="0"/>
              <a:t> analysis technique for locating the maxima of a density </a:t>
            </a:r>
            <a:r>
              <a:rPr lang="en-US" sz="5900" dirty="0" smtClean="0"/>
              <a:t>function.</a:t>
            </a:r>
          </a:p>
          <a:p>
            <a:r>
              <a:rPr lang="en-US" sz="5900" dirty="0"/>
              <a:t>O</a:t>
            </a:r>
            <a:r>
              <a:rPr lang="en-US" sz="5900" dirty="0" smtClean="0"/>
              <a:t>riginally </a:t>
            </a:r>
            <a:r>
              <a:rPr lang="en-US" sz="5900" dirty="0"/>
              <a:t>presented in 1975 by </a:t>
            </a:r>
            <a:r>
              <a:rPr lang="en-US" sz="5900" dirty="0" err="1"/>
              <a:t>Fukunaga</a:t>
            </a:r>
            <a:r>
              <a:rPr lang="en-US" sz="5900" dirty="0"/>
              <a:t> and </a:t>
            </a:r>
            <a:r>
              <a:rPr lang="en-US" sz="5900" dirty="0" smtClean="0"/>
              <a:t>Hostetler.</a:t>
            </a:r>
          </a:p>
          <a:p>
            <a:r>
              <a:rPr lang="en-US" sz="5900" dirty="0" smtClean="0"/>
              <a:t>Mean shift is used for various purposes like image processing, computer vision.</a:t>
            </a:r>
          </a:p>
        </p:txBody>
      </p:sp>
    </p:spTree>
    <p:extLst>
      <p:ext uri="{BB962C8B-B14F-4D97-AF65-F5344CB8AC3E}">
        <p14:creationId xmlns:p14="http://schemas.microsoft.com/office/powerpoint/2010/main" val="83043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shift definition - continue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5900" dirty="0" smtClean="0"/>
              <a:t>The basic idea of mean shift:</a:t>
            </a:r>
          </a:p>
          <a:p>
            <a:r>
              <a:rPr lang="en-US" sz="5900" dirty="0" smtClean="0"/>
              <a:t>Given a collection of n points, we want to separate the points into regions by finding the densest regions.</a:t>
            </a:r>
          </a:p>
          <a:p>
            <a:r>
              <a:rPr lang="en-US" sz="5900" dirty="0" smtClean="0"/>
              <a:t>In other words, we want to be able to locate each point to its region.</a:t>
            </a:r>
          </a:p>
          <a:p>
            <a:r>
              <a:rPr lang="en-US" sz="5900" dirty="0" smtClean="0"/>
              <a:t>In images, the points are actually pixels. We use mean shift algorithm to separate the image into regions.</a:t>
            </a:r>
            <a:endParaRPr lang="en-US" sz="5900" dirty="0"/>
          </a:p>
        </p:txBody>
      </p:sp>
    </p:spTree>
    <p:extLst>
      <p:ext uri="{BB962C8B-B14F-4D97-AF65-F5344CB8AC3E}">
        <p14:creationId xmlns:p14="http://schemas.microsoft.com/office/powerpoint/2010/main" val="150384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BB60-81D8-40CF-92A5-83C5C795DBD2}" type="slidenum">
              <a:rPr lang="he-IL" altLang="en-US"/>
              <a:pPr/>
              <a:t>8</a:t>
            </a:fld>
            <a:endParaRPr lang="en-US" altLang="en-US"/>
          </a:p>
        </p:txBody>
      </p:sp>
      <p:sp>
        <p:nvSpPr>
          <p:cNvPr id="73732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3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4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5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6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7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8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9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0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1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2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3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4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5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6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7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8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49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0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1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2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3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4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5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6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7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8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59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0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1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2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3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4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5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6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7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8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69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0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1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2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3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4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5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6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7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8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79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0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1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2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3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4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5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6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7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8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89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0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1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2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3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4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5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6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7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8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99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0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1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2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3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4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5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6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7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8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09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0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1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2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3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4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5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6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7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8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19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20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21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22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23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3824" name="Group 96"/>
          <p:cNvGrpSpPr>
            <a:grpSpLocks/>
          </p:cNvGrpSpPr>
          <p:nvPr/>
        </p:nvGrpSpPr>
        <p:grpSpPr bwMode="auto">
          <a:xfrm>
            <a:off x="2400300" y="1597025"/>
            <a:ext cx="2819400" cy="2895600"/>
            <a:chOff x="3744" y="4464"/>
            <a:chExt cx="1776" cy="1824"/>
          </a:xfrm>
        </p:grpSpPr>
        <p:sp>
          <p:nvSpPr>
            <p:cNvPr id="73825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3826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3827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3828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829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3830" name="Group 102"/>
          <p:cNvGrpSpPr>
            <a:grpSpLocks/>
          </p:cNvGrpSpPr>
          <p:nvPr/>
        </p:nvGrpSpPr>
        <p:grpSpPr bwMode="auto">
          <a:xfrm>
            <a:off x="4343400" y="2895600"/>
            <a:ext cx="457200" cy="457200"/>
            <a:chOff x="4486" y="3484"/>
            <a:chExt cx="288" cy="288"/>
          </a:xfrm>
        </p:grpSpPr>
        <p:sp>
          <p:nvSpPr>
            <p:cNvPr id="73831" name="Oval 103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32" name="Line 104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833" name="Line 105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3834" name="AutoShape 106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 dirty="0">
                <a:latin typeface="Arial" charset="0"/>
              </a:rPr>
              <a:t>Region of</a:t>
            </a:r>
          </a:p>
          <a:p>
            <a:pPr rtl="0"/>
            <a:r>
              <a:rPr lang="en-US" altLang="en-US" sz="1600" dirty="0">
                <a:latin typeface="Arial" charset="0"/>
              </a:rPr>
              <a:t>interest</a:t>
            </a:r>
          </a:p>
        </p:txBody>
      </p:sp>
      <p:sp>
        <p:nvSpPr>
          <p:cNvPr id="73835" name="Freeform 107"/>
          <p:cNvSpPr>
            <a:spLocks/>
          </p:cNvSpPr>
          <p:nvPr/>
        </p:nvSpPr>
        <p:spPr bwMode="auto">
          <a:xfrm>
            <a:off x="5310188" y="1443038"/>
            <a:ext cx="2170112" cy="1014412"/>
          </a:xfrm>
          <a:custGeom>
            <a:avLst/>
            <a:gdLst>
              <a:gd name="T0" fmla="*/ 1367 w 1367"/>
              <a:gd name="T1" fmla="*/ 21 h 639"/>
              <a:gd name="T2" fmla="*/ 1263 w 1367"/>
              <a:gd name="T3" fmla="*/ 14 h 639"/>
              <a:gd name="T4" fmla="*/ 1201 w 1367"/>
              <a:gd name="T5" fmla="*/ 42 h 639"/>
              <a:gd name="T6" fmla="*/ 874 w 1367"/>
              <a:gd name="T7" fmla="*/ 139 h 639"/>
              <a:gd name="T8" fmla="*/ 798 w 1367"/>
              <a:gd name="T9" fmla="*/ 160 h 639"/>
              <a:gd name="T10" fmla="*/ 756 w 1367"/>
              <a:gd name="T11" fmla="*/ 174 h 639"/>
              <a:gd name="T12" fmla="*/ 743 w 1367"/>
              <a:gd name="T13" fmla="*/ 194 h 639"/>
              <a:gd name="T14" fmla="*/ 722 w 1367"/>
              <a:gd name="T15" fmla="*/ 201 h 639"/>
              <a:gd name="T16" fmla="*/ 715 w 1367"/>
              <a:gd name="T17" fmla="*/ 222 h 639"/>
              <a:gd name="T18" fmla="*/ 687 w 1367"/>
              <a:gd name="T19" fmla="*/ 264 h 639"/>
              <a:gd name="T20" fmla="*/ 631 w 1367"/>
              <a:gd name="T21" fmla="*/ 333 h 639"/>
              <a:gd name="T22" fmla="*/ 437 w 1367"/>
              <a:gd name="T23" fmla="*/ 375 h 639"/>
              <a:gd name="T24" fmla="*/ 402 w 1367"/>
              <a:gd name="T25" fmla="*/ 382 h 639"/>
              <a:gd name="T26" fmla="*/ 361 w 1367"/>
              <a:gd name="T27" fmla="*/ 396 h 639"/>
              <a:gd name="T28" fmla="*/ 347 w 1367"/>
              <a:gd name="T29" fmla="*/ 416 h 639"/>
              <a:gd name="T30" fmla="*/ 326 w 1367"/>
              <a:gd name="T31" fmla="*/ 430 h 639"/>
              <a:gd name="T32" fmla="*/ 250 w 1367"/>
              <a:gd name="T33" fmla="*/ 528 h 639"/>
              <a:gd name="T34" fmla="*/ 180 w 1367"/>
              <a:gd name="T35" fmla="*/ 597 h 639"/>
              <a:gd name="T36" fmla="*/ 139 w 1367"/>
              <a:gd name="T37" fmla="*/ 625 h 639"/>
              <a:gd name="T38" fmla="*/ 118 w 1367"/>
              <a:gd name="T39" fmla="*/ 639 h 639"/>
              <a:gd name="T40" fmla="*/ 0 w 1367"/>
              <a:gd name="T41" fmla="*/ 625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67" h="639">
                <a:moveTo>
                  <a:pt x="1367" y="21"/>
                </a:moveTo>
                <a:cubicBezTo>
                  <a:pt x="1305" y="0"/>
                  <a:pt x="1340" y="5"/>
                  <a:pt x="1263" y="14"/>
                </a:cubicBezTo>
                <a:cubicBezTo>
                  <a:pt x="1213" y="31"/>
                  <a:pt x="1233" y="20"/>
                  <a:pt x="1201" y="42"/>
                </a:cubicBezTo>
                <a:cubicBezTo>
                  <a:pt x="1119" y="162"/>
                  <a:pt x="1014" y="134"/>
                  <a:pt x="874" y="139"/>
                </a:cubicBezTo>
                <a:cubicBezTo>
                  <a:pt x="826" y="149"/>
                  <a:pt x="851" y="142"/>
                  <a:pt x="798" y="160"/>
                </a:cubicBezTo>
                <a:cubicBezTo>
                  <a:pt x="784" y="165"/>
                  <a:pt x="756" y="174"/>
                  <a:pt x="756" y="174"/>
                </a:cubicBezTo>
                <a:cubicBezTo>
                  <a:pt x="752" y="181"/>
                  <a:pt x="749" y="189"/>
                  <a:pt x="743" y="194"/>
                </a:cubicBezTo>
                <a:cubicBezTo>
                  <a:pt x="737" y="199"/>
                  <a:pt x="727" y="196"/>
                  <a:pt x="722" y="201"/>
                </a:cubicBezTo>
                <a:cubicBezTo>
                  <a:pt x="717" y="206"/>
                  <a:pt x="719" y="216"/>
                  <a:pt x="715" y="222"/>
                </a:cubicBezTo>
                <a:cubicBezTo>
                  <a:pt x="707" y="237"/>
                  <a:pt x="696" y="250"/>
                  <a:pt x="687" y="264"/>
                </a:cubicBezTo>
                <a:cubicBezTo>
                  <a:pt x="667" y="293"/>
                  <a:pt x="667" y="321"/>
                  <a:pt x="631" y="333"/>
                </a:cubicBezTo>
                <a:cubicBezTo>
                  <a:pt x="570" y="375"/>
                  <a:pt x="510" y="370"/>
                  <a:pt x="437" y="375"/>
                </a:cubicBezTo>
                <a:cubicBezTo>
                  <a:pt x="425" y="377"/>
                  <a:pt x="413" y="379"/>
                  <a:pt x="402" y="382"/>
                </a:cubicBezTo>
                <a:cubicBezTo>
                  <a:pt x="388" y="386"/>
                  <a:pt x="361" y="396"/>
                  <a:pt x="361" y="396"/>
                </a:cubicBezTo>
                <a:cubicBezTo>
                  <a:pt x="356" y="403"/>
                  <a:pt x="353" y="410"/>
                  <a:pt x="347" y="416"/>
                </a:cubicBezTo>
                <a:cubicBezTo>
                  <a:pt x="341" y="422"/>
                  <a:pt x="332" y="424"/>
                  <a:pt x="326" y="430"/>
                </a:cubicBezTo>
                <a:cubicBezTo>
                  <a:pt x="297" y="464"/>
                  <a:pt x="287" y="503"/>
                  <a:pt x="250" y="528"/>
                </a:cubicBezTo>
                <a:cubicBezTo>
                  <a:pt x="231" y="555"/>
                  <a:pt x="210" y="587"/>
                  <a:pt x="180" y="597"/>
                </a:cubicBezTo>
                <a:cubicBezTo>
                  <a:pt x="166" y="606"/>
                  <a:pt x="153" y="616"/>
                  <a:pt x="139" y="625"/>
                </a:cubicBezTo>
                <a:cubicBezTo>
                  <a:pt x="132" y="630"/>
                  <a:pt x="118" y="639"/>
                  <a:pt x="118" y="639"/>
                </a:cubicBezTo>
                <a:cubicBezTo>
                  <a:pt x="106" y="638"/>
                  <a:pt x="30" y="625"/>
                  <a:pt x="0" y="625"/>
                </a:cubicBezTo>
              </a:path>
            </a:pathLst>
          </a:custGeom>
          <a:noFill/>
          <a:ln w="9525" cap="flat">
            <a:solidFill>
              <a:srgbClr val="00CCFF"/>
            </a:solidFill>
            <a:prstDash val="dash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836" name="AutoShape 108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3837" name="Freeform 109"/>
          <p:cNvSpPr>
            <a:spLocks/>
          </p:cNvSpPr>
          <p:nvPr/>
        </p:nvSpPr>
        <p:spPr bwMode="auto">
          <a:xfrm>
            <a:off x="4645025" y="2103438"/>
            <a:ext cx="2824163" cy="930275"/>
          </a:xfrm>
          <a:custGeom>
            <a:avLst/>
            <a:gdLst>
              <a:gd name="T0" fmla="*/ 1779 w 1779"/>
              <a:gd name="T1" fmla="*/ 42 h 586"/>
              <a:gd name="T2" fmla="*/ 1717 w 1779"/>
              <a:gd name="T3" fmla="*/ 7 h 586"/>
              <a:gd name="T4" fmla="*/ 1696 w 1779"/>
              <a:gd name="T5" fmla="*/ 0 h 586"/>
              <a:gd name="T6" fmla="*/ 1418 w 1779"/>
              <a:gd name="T7" fmla="*/ 42 h 586"/>
              <a:gd name="T8" fmla="*/ 1335 w 1779"/>
              <a:gd name="T9" fmla="*/ 98 h 586"/>
              <a:gd name="T10" fmla="*/ 1286 w 1779"/>
              <a:gd name="T11" fmla="*/ 132 h 586"/>
              <a:gd name="T12" fmla="*/ 1002 w 1779"/>
              <a:gd name="T13" fmla="*/ 250 h 586"/>
              <a:gd name="T14" fmla="*/ 801 w 1779"/>
              <a:gd name="T15" fmla="*/ 313 h 586"/>
              <a:gd name="T16" fmla="*/ 738 w 1779"/>
              <a:gd name="T17" fmla="*/ 361 h 586"/>
              <a:gd name="T18" fmla="*/ 648 w 1779"/>
              <a:gd name="T19" fmla="*/ 417 h 586"/>
              <a:gd name="T20" fmla="*/ 586 w 1779"/>
              <a:gd name="T21" fmla="*/ 472 h 586"/>
              <a:gd name="T22" fmla="*/ 558 w 1779"/>
              <a:gd name="T23" fmla="*/ 514 h 586"/>
              <a:gd name="T24" fmla="*/ 551 w 1779"/>
              <a:gd name="T25" fmla="*/ 535 h 586"/>
              <a:gd name="T26" fmla="*/ 509 w 1779"/>
              <a:gd name="T27" fmla="*/ 563 h 586"/>
              <a:gd name="T28" fmla="*/ 488 w 1779"/>
              <a:gd name="T29" fmla="*/ 576 h 586"/>
              <a:gd name="T30" fmla="*/ 176 w 1779"/>
              <a:gd name="T31" fmla="*/ 549 h 586"/>
              <a:gd name="T32" fmla="*/ 3 w 1779"/>
              <a:gd name="T33" fmla="*/ 583 h 586"/>
              <a:gd name="T34" fmla="*/ 16 w 1779"/>
              <a:gd name="T35" fmla="*/ 583 h 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9" h="586">
                <a:moveTo>
                  <a:pt x="1779" y="42"/>
                </a:moveTo>
                <a:cubicBezTo>
                  <a:pt x="1748" y="11"/>
                  <a:pt x="1767" y="24"/>
                  <a:pt x="1717" y="7"/>
                </a:cubicBezTo>
                <a:cubicBezTo>
                  <a:pt x="1710" y="5"/>
                  <a:pt x="1696" y="0"/>
                  <a:pt x="1696" y="0"/>
                </a:cubicBezTo>
                <a:cubicBezTo>
                  <a:pt x="1633" y="3"/>
                  <a:pt x="1487" y="3"/>
                  <a:pt x="1418" y="42"/>
                </a:cubicBezTo>
                <a:cubicBezTo>
                  <a:pt x="1390" y="58"/>
                  <a:pt x="1362" y="80"/>
                  <a:pt x="1335" y="98"/>
                </a:cubicBezTo>
                <a:cubicBezTo>
                  <a:pt x="1318" y="109"/>
                  <a:pt x="1286" y="132"/>
                  <a:pt x="1286" y="132"/>
                </a:cubicBezTo>
                <a:cubicBezTo>
                  <a:pt x="1222" y="235"/>
                  <a:pt x="1110" y="243"/>
                  <a:pt x="1002" y="250"/>
                </a:cubicBezTo>
                <a:cubicBezTo>
                  <a:pt x="931" y="260"/>
                  <a:pt x="864" y="281"/>
                  <a:pt x="801" y="313"/>
                </a:cubicBezTo>
                <a:cubicBezTo>
                  <a:pt x="777" y="325"/>
                  <a:pt x="762" y="348"/>
                  <a:pt x="738" y="361"/>
                </a:cubicBezTo>
                <a:cubicBezTo>
                  <a:pt x="708" y="378"/>
                  <a:pt x="672" y="393"/>
                  <a:pt x="648" y="417"/>
                </a:cubicBezTo>
                <a:cubicBezTo>
                  <a:pt x="600" y="465"/>
                  <a:pt x="623" y="448"/>
                  <a:pt x="586" y="472"/>
                </a:cubicBezTo>
                <a:cubicBezTo>
                  <a:pt x="569" y="522"/>
                  <a:pt x="593" y="462"/>
                  <a:pt x="558" y="514"/>
                </a:cubicBezTo>
                <a:cubicBezTo>
                  <a:pt x="554" y="520"/>
                  <a:pt x="556" y="530"/>
                  <a:pt x="551" y="535"/>
                </a:cubicBezTo>
                <a:cubicBezTo>
                  <a:pt x="539" y="547"/>
                  <a:pt x="523" y="554"/>
                  <a:pt x="509" y="563"/>
                </a:cubicBezTo>
                <a:cubicBezTo>
                  <a:pt x="502" y="567"/>
                  <a:pt x="488" y="576"/>
                  <a:pt x="488" y="576"/>
                </a:cubicBezTo>
                <a:cubicBezTo>
                  <a:pt x="379" y="572"/>
                  <a:pt x="283" y="560"/>
                  <a:pt x="176" y="549"/>
                </a:cubicBezTo>
                <a:cubicBezTo>
                  <a:pt x="168" y="550"/>
                  <a:pt x="26" y="560"/>
                  <a:pt x="3" y="583"/>
                </a:cubicBezTo>
                <a:cubicBezTo>
                  <a:pt x="0" y="586"/>
                  <a:pt x="12" y="583"/>
                  <a:pt x="16" y="583"/>
                </a:cubicBezTo>
              </a:path>
            </a:pathLst>
          </a:custGeom>
          <a:noFill/>
          <a:ln w="9525" cap="flat">
            <a:solidFill>
              <a:srgbClr val="FF9900"/>
            </a:solidFill>
            <a:prstDash val="dash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838" name="AutoShape 110"/>
          <p:cNvSpPr>
            <a:spLocks noChangeArrowheads="1"/>
          </p:cNvSpPr>
          <p:nvPr/>
        </p:nvSpPr>
        <p:spPr bwMode="auto">
          <a:xfrm rot="702199">
            <a:off x="3924535" y="2996952"/>
            <a:ext cx="609600" cy="152400"/>
          </a:xfrm>
          <a:prstGeom prst="rightArrow">
            <a:avLst>
              <a:gd name="adj1" fmla="val 50000"/>
              <a:gd name="adj2" fmla="val 100000"/>
            </a:avLst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839" name="AutoShape 111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sp>
        <p:nvSpPr>
          <p:cNvPr id="73840" name="Freeform 112"/>
          <p:cNvSpPr>
            <a:spLocks/>
          </p:cNvSpPr>
          <p:nvPr/>
        </p:nvSpPr>
        <p:spPr bwMode="auto">
          <a:xfrm>
            <a:off x="4043363" y="3140075"/>
            <a:ext cx="3403600" cy="2632075"/>
          </a:xfrm>
          <a:custGeom>
            <a:avLst/>
            <a:gdLst>
              <a:gd name="T0" fmla="*/ 2144 w 2144"/>
              <a:gd name="T1" fmla="*/ 1658 h 1658"/>
              <a:gd name="T2" fmla="*/ 2033 w 2144"/>
              <a:gd name="T3" fmla="*/ 1610 h 1658"/>
              <a:gd name="T4" fmla="*/ 1978 w 2144"/>
              <a:gd name="T5" fmla="*/ 1582 h 1658"/>
              <a:gd name="T6" fmla="*/ 1915 w 2144"/>
              <a:gd name="T7" fmla="*/ 1534 h 1658"/>
              <a:gd name="T8" fmla="*/ 1881 w 2144"/>
              <a:gd name="T9" fmla="*/ 1492 h 1658"/>
              <a:gd name="T10" fmla="*/ 1853 w 2144"/>
              <a:gd name="T11" fmla="*/ 1450 h 1658"/>
              <a:gd name="T12" fmla="*/ 1811 w 2144"/>
              <a:gd name="T13" fmla="*/ 1395 h 1658"/>
              <a:gd name="T14" fmla="*/ 1485 w 2144"/>
              <a:gd name="T15" fmla="*/ 1291 h 1658"/>
              <a:gd name="T16" fmla="*/ 1402 w 2144"/>
              <a:gd name="T17" fmla="*/ 1256 h 1658"/>
              <a:gd name="T18" fmla="*/ 1381 w 2144"/>
              <a:gd name="T19" fmla="*/ 1249 h 1658"/>
              <a:gd name="T20" fmla="*/ 1318 w 2144"/>
              <a:gd name="T21" fmla="*/ 1193 h 1658"/>
              <a:gd name="T22" fmla="*/ 1284 w 2144"/>
              <a:gd name="T23" fmla="*/ 1159 h 1658"/>
              <a:gd name="T24" fmla="*/ 1249 w 2144"/>
              <a:gd name="T25" fmla="*/ 1096 h 1658"/>
              <a:gd name="T26" fmla="*/ 1166 w 2144"/>
              <a:gd name="T27" fmla="*/ 1034 h 1658"/>
              <a:gd name="T28" fmla="*/ 1131 w 2144"/>
              <a:gd name="T29" fmla="*/ 1027 h 1658"/>
              <a:gd name="T30" fmla="*/ 978 w 2144"/>
              <a:gd name="T31" fmla="*/ 1020 h 1658"/>
              <a:gd name="T32" fmla="*/ 749 w 2144"/>
              <a:gd name="T33" fmla="*/ 874 h 1658"/>
              <a:gd name="T34" fmla="*/ 701 w 2144"/>
              <a:gd name="T35" fmla="*/ 812 h 1658"/>
              <a:gd name="T36" fmla="*/ 666 w 2144"/>
              <a:gd name="T37" fmla="*/ 722 h 1658"/>
              <a:gd name="T38" fmla="*/ 624 w 2144"/>
              <a:gd name="T39" fmla="*/ 617 h 1658"/>
              <a:gd name="T40" fmla="*/ 562 w 2144"/>
              <a:gd name="T41" fmla="*/ 548 h 1658"/>
              <a:gd name="T42" fmla="*/ 541 w 2144"/>
              <a:gd name="T43" fmla="*/ 527 h 1658"/>
              <a:gd name="T44" fmla="*/ 312 w 2144"/>
              <a:gd name="T45" fmla="*/ 472 h 1658"/>
              <a:gd name="T46" fmla="*/ 48 w 2144"/>
              <a:gd name="T47" fmla="*/ 382 h 1658"/>
              <a:gd name="T48" fmla="*/ 0 w 2144"/>
              <a:gd name="T49" fmla="*/ 298 h 1658"/>
              <a:gd name="T50" fmla="*/ 69 w 2144"/>
              <a:gd name="T51" fmla="*/ 125 h 1658"/>
              <a:gd name="T52" fmla="*/ 146 w 2144"/>
              <a:gd name="T53" fmla="*/ 69 h 1658"/>
              <a:gd name="T54" fmla="*/ 187 w 2144"/>
              <a:gd name="T55" fmla="*/ 0 h 1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44" h="1658">
                <a:moveTo>
                  <a:pt x="2144" y="1658"/>
                </a:moveTo>
                <a:cubicBezTo>
                  <a:pt x="2101" y="1644"/>
                  <a:pt x="2079" y="1621"/>
                  <a:pt x="2033" y="1610"/>
                </a:cubicBezTo>
                <a:cubicBezTo>
                  <a:pt x="1970" y="1563"/>
                  <a:pt x="2038" y="1608"/>
                  <a:pt x="1978" y="1582"/>
                </a:cubicBezTo>
                <a:cubicBezTo>
                  <a:pt x="1954" y="1571"/>
                  <a:pt x="1937" y="1548"/>
                  <a:pt x="1915" y="1534"/>
                </a:cubicBezTo>
                <a:cubicBezTo>
                  <a:pt x="1905" y="1519"/>
                  <a:pt x="1891" y="1507"/>
                  <a:pt x="1881" y="1492"/>
                </a:cubicBezTo>
                <a:cubicBezTo>
                  <a:pt x="1845" y="1435"/>
                  <a:pt x="1915" y="1512"/>
                  <a:pt x="1853" y="1450"/>
                </a:cubicBezTo>
                <a:cubicBezTo>
                  <a:pt x="1844" y="1422"/>
                  <a:pt x="1835" y="1411"/>
                  <a:pt x="1811" y="1395"/>
                </a:cubicBezTo>
                <a:cubicBezTo>
                  <a:pt x="1769" y="1269"/>
                  <a:pt x="1577" y="1294"/>
                  <a:pt x="1485" y="1291"/>
                </a:cubicBezTo>
                <a:cubicBezTo>
                  <a:pt x="1455" y="1281"/>
                  <a:pt x="1432" y="1266"/>
                  <a:pt x="1402" y="1256"/>
                </a:cubicBezTo>
                <a:cubicBezTo>
                  <a:pt x="1395" y="1254"/>
                  <a:pt x="1381" y="1249"/>
                  <a:pt x="1381" y="1249"/>
                </a:cubicBezTo>
                <a:cubicBezTo>
                  <a:pt x="1333" y="1201"/>
                  <a:pt x="1355" y="1218"/>
                  <a:pt x="1318" y="1193"/>
                </a:cubicBezTo>
                <a:cubicBezTo>
                  <a:pt x="1284" y="1141"/>
                  <a:pt x="1329" y="1204"/>
                  <a:pt x="1284" y="1159"/>
                </a:cubicBezTo>
                <a:cubicBezTo>
                  <a:pt x="1266" y="1141"/>
                  <a:pt x="1265" y="1116"/>
                  <a:pt x="1249" y="1096"/>
                </a:cubicBezTo>
                <a:cubicBezTo>
                  <a:pt x="1227" y="1070"/>
                  <a:pt x="1193" y="1053"/>
                  <a:pt x="1166" y="1034"/>
                </a:cubicBezTo>
                <a:cubicBezTo>
                  <a:pt x="1156" y="1027"/>
                  <a:pt x="1143" y="1028"/>
                  <a:pt x="1131" y="1027"/>
                </a:cubicBezTo>
                <a:cubicBezTo>
                  <a:pt x="1080" y="1023"/>
                  <a:pt x="1029" y="1022"/>
                  <a:pt x="978" y="1020"/>
                </a:cubicBezTo>
                <a:cubicBezTo>
                  <a:pt x="881" y="1003"/>
                  <a:pt x="810" y="950"/>
                  <a:pt x="749" y="874"/>
                </a:cubicBezTo>
                <a:cubicBezTo>
                  <a:pt x="731" y="852"/>
                  <a:pt x="711" y="842"/>
                  <a:pt x="701" y="812"/>
                </a:cubicBezTo>
                <a:cubicBezTo>
                  <a:pt x="690" y="779"/>
                  <a:pt x="679" y="753"/>
                  <a:pt x="666" y="722"/>
                </a:cubicBezTo>
                <a:cubicBezTo>
                  <a:pt x="651" y="685"/>
                  <a:pt x="646" y="650"/>
                  <a:pt x="624" y="617"/>
                </a:cubicBezTo>
                <a:cubicBezTo>
                  <a:pt x="612" y="578"/>
                  <a:pt x="598" y="572"/>
                  <a:pt x="562" y="548"/>
                </a:cubicBezTo>
                <a:cubicBezTo>
                  <a:pt x="554" y="543"/>
                  <a:pt x="550" y="532"/>
                  <a:pt x="541" y="527"/>
                </a:cubicBezTo>
                <a:cubicBezTo>
                  <a:pt x="478" y="491"/>
                  <a:pt x="381" y="480"/>
                  <a:pt x="312" y="472"/>
                </a:cubicBezTo>
                <a:cubicBezTo>
                  <a:pt x="227" y="444"/>
                  <a:pt x="125" y="430"/>
                  <a:pt x="48" y="382"/>
                </a:cubicBezTo>
                <a:cubicBezTo>
                  <a:pt x="30" y="353"/>
                  <a:pt x="18" y="325"/>
                  <a:pt x="0" y="298"/>
                </a:cubicBezTo>
                <a:cubicBezTo>
                  <a:pt x="7" y="224"/>
                  <a:pt x="6" y="167"/>
                  <a:pt x="69" y="125"/>
                </a:cubicBezTo>
                <a:cubicBezTo>
                  <a:pt x="83" y="103"/>
                  <a:pt x="121" y="77"/>
                  <a:pt x="146" y="69"/>
                </a:cubicBezTo>
                <a:cubicBezTo>
                  <a:pt x="164" y="42"/>
                  <a:pt x="187" y="36"/>
                  <a:pt x="187" y="0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dash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841" name="Rectangle 113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 dirty="0">
                <a:solidFill>
                  <a:srgbClr val="FF0000"/>
                </a:solidFill>
              </a:rPr>
              <a:t>הדגמה</a:t>
            </a:r>
            <a:endParaRPr lang="en-US" altLang="en-US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67176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8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8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3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8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38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73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3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3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834" grpId="0" animBg="1"/>
      <p:bldP spid="73835" grpId="0" animBg="1"/>
      <p:bldP spid="73835" grpId="1" animBg="1"/>
      <p:bldP spid="73836" grpId="0" animBg="1"/>
      <p:bldP spid="73837" grpId="0" animBg="1"/>
      <p:bldP spid="73837" grpId="1" animBg="1"/>
      <p:bldP spid="73838" grpId="0" animBg="1"/>
      <p:bldP spid="73839" grpId="0" animBg="1"/>
      <p:bldP spid="73839" grpId="1" animBg="1"/>
      <p:bldP spid="73840" grpId="0" animBg="1"/>
      <p:bldP spid="7384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BBC89-EC88-4741-9F3D-12BCBA42065D}" type="slidenum">
              <a:rPr lang="he-IL" altLang="en-US"/>
              <a:pPr/>
              <a:t>9</a:t>
            </a:fld>
            <a:endParaRPr lang="en-US" altLang="en-US"/>
          </a:p>
        </p:txBody>
      </p:sp>
      <p:sp>
        <p:nvSpPr>
          <p:cNvPr id="74756" name="Oval 4"/>
          <p:cNvSpPr>
            <a:spLocks noChangeArrowheads="1"/>
          </p:cNvSpPr>
          <p:nvPr/>
        </p:nvSpPr>
        <p:spPr bwMode="auto">
          <a:xfrm>
            <a:off x="55626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" name="Oval 5"/>
          <p:cNvSpPr>
            <a:spLocks noChangeArrowheads="1"/>
          </p:cNvSpPr>
          <p:nvPr/>
        </p:nvSpPr>
        <p:spPr bwMode="auto">
          <a:xfrm>
            <a:off x="5768975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" name="Oval 6"/>
          <p:cNvSpPr>
            <a:spLocks noChangeArrowheads="1"/>
          </p:cNvSpPr>
          <p:nvPr/>
        </p:nvSpPr>
        <p:spPr bwMode="auto">
          <a:xfrm>
            <a:off x="5692775" y="3276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" name="Oval 7"/>
          <p:cNvSpPr>
            <a:spLocks noChangeArrowheads="1"/>
          </p:cNvSpPr>
          <p:nvPr/>
        </p:nvSpPr>
        <p:spPr bwMode="auto">
          <a:xfrm>
            <a:off x="5440363" y="32210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0" name="Oval 8"/>
          <p:cNvSpPr>
            <a:spLocks noChangeArrowheads="1"/>
          </p:cNvSpPr>
          <p:nvPr/>
        </p:nvSpPr>
        <p:spPr bwMode="auto">
          <a:xfrm>
            <a:off x="5681663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1" name="Oval 9"/>
          <p:cNvSpPr>
            <a:spLocks noChangeArrowheads="1"/>
          </p:cNvSpPr>
          <p:nvPr/>
        </p:nvSpPr>
        <p:spPr bwMode="auto">
          <a:xfrm>
            <a:off x="5454650" y="359251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2" name="Oval 10"/>
          <p:cNvSpPr>
            <a:spLocks noChangeArrowheads="1"/>
          </p:cNvSpPr>
          <p:nvPr/>
        </p:nvSpPr>
        <p:spPr bwMode="auto">
          <a:xfrm>
            <a:off x="5932488" y="36147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3" name="Oval 11"/>
          <p:cNvSpPr>
            <a:spLocks noChangeArrowheads="1"/>
          </p:cNvSpPr>
          <p:nvPr/>
        </p:nvSpPr>
        <p:spPr bwMode="auto">
          <a:xfrm>
            <a:off x="5322888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4" name="Oval 12"/>
          <p:cNvSpPr>
            <a:spLocks noChangeArrowheads="1"/>
          </p:cNvSpPr>
          <p:nvPr/>
        </p:nvSpPr>
        <p:spPr bwMode="auto">
          <a:xfrm>
            <a:off x="6062663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5" name="Oval 13"/>
          <p:cNvSpPr>
            <a:spLocks noChangeArrowheads="1"/>
          </p:cNvSpPr>
          <p:nvPr/>
        </p:nvSpPr>
        <p:spPr bwMode="auto">
          <a:xfrm>
            <a:off x="5921375" y="314325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6" name="Oval 14"/>
          <p:cNvSpPr>
            <a:spLocks noChangeArrowheads="1"/>
          </p:cNvSpPr>
          <p:nvPr/>
        </p:nvSpPr>
        <p:spPr bwMode="auto">
          <a:xfrm>
            <a:off x="563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7" name="Oval 15"/>
          <p:cNvSpPr>
            <a:spLocks noChangeArrowheads="1"/>
          </p:cNvSpPr>
          <p:nvPr/>
        </p:nvSpPr>
        <p:spPr bwMode="auto">
          <a:xfrm>
            <a:off x="5791200" y="3810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8" name="Oval 16"/>
          <p:cNvSpPr>
            <a:spLocks noChangeArrowheads="1"/>
          </p:cNvSpPr>
          <p:nvPr/>
        </p:nvSpPr>
        <p:spPr bwMode="auto">
          <a:xfrm>
            <a:off x="5486400" y="383063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69" name="Oval 17"/>
          <p:cNvSpPr>
            <a:spLocks noChangeArrowheads="1"/>
          </p:cNvSpPr>
          <p:nvPr/>
        </p:nvSpPr>
        <p:spPr bwMode="auto">
          <a:xfrm>
            <a:off x="5181600" y="36798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0" name="Oval 18"/>
          <p:cNvSpPr>
            <a:spLocks noChangeArrowheads="1"/>
          </p:cNvSpPr>
          <p:nvPr/>
        </p:nvSpPr>
        <p:spPr bwMode="auto">
          <a:xfrm>
            <a:off x="49530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1" name="Oval 19"/>
          <p:cNvSpPr>
            <a:spLocks noChangeArrowheads="1"/>
          </p:cNvSpPr>
          <p:nvPr/>
        </p:nvSpPr>
        <p:spPr bwMode="auto">
          <a:xfrm>
            <a:off x="5181600" y="3200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2" name="Oval 20"/>
          <p:cNvSpPr>
            <a:spLocks noChangeArrowheads="1"/>
          </p:cNvSpPr>
          <p:nvPr/>
        </p:nvSpPr>
        <p:spPr bwMode="auto">
          <a:xfrm>
            <a:off x="62484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3" name="Oval 21"/>
          <p:cNvSpPr>
            <a:spLocks noChangeArrowheads="1"/>
          </p:cNvSpPr>
          <p:nvPr/>
        </p:nvSpPr>
        <p:spPr bwMode="auto">
          <a:xfrm>
            <a:off x="6172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4" name="Oval 22"/>
          <p:cNvSpPr>
            <a:spLocks noChangeArrowheads="1"/>
          </p:cNvSpPr>
          <p:nvPr/>
        </p:nvSpPr>
        <p:spPr bwMode="auto">
          <a:xfrm>
            <a:off x="5888038" y="4094163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5" name="Oval 23"/>
          <p:cNvSpPr>
            <a:spLocks noChangeArrowheads="1"/>
          </p:cNvSpPr>
          <p:nvPr/>
        </p:nvSpPr>
        <p:spPr bwMode="auto">
          <a:xfrm>
            <a:off x="5486400" y="4114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6" name="Oval 24"/>
          <p:cNvSpPr>
            <a:spLocks noChangeArrowheads="1"/>
          </p:cNvSpPr>
          <p:nvPr/>
        </p:nvSpPr>
        <p:spPr bwMode="auto">
          <a:xfrm>
            <a:off x="50292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7" name="Oval 25"/>
          <p:cNvSpPr>
            <a:spLocks noChangeArrowheads="1"/>
          </p:cNvSpPr>
          <p:nvPr/>
        </p:nvSpPr>
        <p:spPr bwMode="auto">
          <a:xfrm>
            <a:off x="4648200" y="3657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8" name="Oval 26"/>
          <p:cNvSpPr>
            <a:spLocks noChangeArrowheads="1"/>
          </p:cNvSpPr>
          <p:nvPr/>
        </p:nvSpPr>
        <p:spPr bwMode="auto">
          <a:xfrm>
            <a:off x="45720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79" name="Oval 27"/>
          <p:cNvSpPr>
            <a:spLocks noChangeArrowheads="1"/>
          </p:cNvSpPr>
          <p:nvPr/>
        </p:nvSpPr>
        <p:spPr bwMode="auto">
          <a:xfrm>
            <a:off x="49530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0" name="Oval 28"/>
          <p:cNvSpPr>
            <a:spLocks noChangeArrowheads="1"/>
          </p:cNvSpPr>
          <p:nvPr/>
        </p:nvSpPr>
        <p:spPr bwMode="auto">
          <a:xfrm>
            <a:off x="53340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1" name="Oval 29"/>
          <p:cNvSpPr>
            <a:spLocks noChangeArrowheads="1"/>
          </p:cNvSpPr>
          <p:nvPr/>
        </p:nvSpPr>
        <p:spPr bwMode="auto">
          <a:xfrm>
            <a:off x="5921375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2" name="Oval 30"/>
          <p:cNvSpPr>
            <a:spLocks noChangeArrowheads="1"/>
          </p:cNvSpPr>
          <p:nvPr/>
        </p:nvSpPr>
        <p:spPr bwMode="auto">
          <a:xfrm>
            <a:off x="56388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3" name="Oval 31"/>
          <p:cNvSpPr>
            <a:spLocks noChangeArrowheads="1"/>
          </p:cNvSpPr>
          <p:nvPr/>
        </p:nvSpPr>
        <p:spPr bwMode="auto">
          <a:xfrm>
            <a:off x="4724400" y="2819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4" name="Oval 32"/>
          <p:cNvSpPr>
            <a:spLocks noChangeArrowheads="1"/>
          </p:cNvSpPr>
          <p:nvPr/>
        </p:nvSpPr>
        <p:spPr bwMode="auto">
          <a:xfrm>
            <a:off x="51054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5" name="Oval 33"/>
          <p:cNvSpPr>
            <a:spLocks noChangeArrowheads="1"/>
          </p:cNvSpPr>
          <p:nvPr/>
        </p:nvSpPr>
        <p:spPr bwMode="auto">
          <a:xfrm>
            <a:off x="5638800" y="198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6" name="Oval 34"/>
          <p:cNvSpPr>
            <a:spLocks noChangeArrowheads="1"/>
          </p:cNvSpPr>
          <p:nvPr/>
        </p:nvSpPr>
        <p:spPr bwMode="auto">
          <a:xfrm>
            <a:off x="5181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7" name="Oval 35"/>
          <p:cNvSpPr>
            <a:spLocks noChangeArrowheads="1"/>
          </p:cNvSpPr>
          <p:nvPr/>
        </p:nvSpPr>
        <p:spPr bwMode="auto">
          <a:xfrm>
            <a:off x="5921375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8" name="Oval 36"/>
          <p:cNvSpPr>
            <a:spLocks noChangeArrowheads="1"/>
          </p:cNvSpPr>
          <p:nvPr/>
        </p:nvSpPr>
        <p:spPr bwMode="auto">
          <a:xfrm>
            <a:off x="5921375" y="1371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89" name="Oval 37"/>
          <p:cNvSpPr>
            <a:spLocks noChangeArrowheads="1"/>
          </p:cNvSpPr>
          <p:nvPr/>
        </p:nvSpPr>
        <p:spPr bwMode="auto">
          <a:xfrm>
            <a:off x="6172200" y="2133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0" name="Oval 38"/>
          <p:cNvSpPr>
            <a:spLocks noChangeArrowheads="1"/>
          </p:cNvSpPr>
          <p:nvPr/>
        </p:nvSpPr>
        <p:spPr bwMode="auto">
          <a:xfrm>
            <a:off x="6259513" y="2676525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1" name="Oval 39"/>
          <p:cNvSpPr>
            <a:spLocks noChangeArrowheads="1"/>
          </p:cNvSpPr>
          <p:nvPr/>
        </p:nvSpPr>
        <p:spPr bwMode="auto">
          <a:xfrm>
            <a:off x="6248400" y="3124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2" name="Oval 40"/>
          <p:cNvSpPr>
            <a:spLocks noChangeArrowheads="1"/>
          </p:cNvSpPr>
          <p:nvPr/>
        </p:nvSpPr>
        <p:spPr bwMode="auto">
          <a:xfrm>
            <a:off x="66294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3" name="Oval 41"/>
          <p:cNvSpPr>
            <a:spLocks noChangeArrowheads="1"/>
          </p:cNvSpPr>
          <p:nvPr/>
        </p:nvSpPr>
        <p:spPr bwMode="auto">
          <a:xfrm>
            <a:off x="6629400" y="2514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4" name="Oval 42"/>
          <p:cNvSpPr>
            <a:spLocks noChangeArrowheads="1"/>
          </p:cNvSpPr>
          <p:nvPr/>
        </p:nvSpPr>
        <p:spPr bwMode="auto">
          <a:xfrm>
            <a:off x="6553200" y="2057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5" name="Oval 43"/>
          <p:cNvSpPr>
            <a:spLocks noChangeArrowheads="1"/>
          </p:cNvSpPr>
          <p:nvPr/>
        </p:nvSpPr>
        <p:spPr bwMode="auto">
          <a:xfrm>
            <a:off x="63246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6" name="Oval 44"/>
          <p:cNvSpPr>
            <a:spLocks noChangeArrowheads="1"/>
          </p:cNvSpPr>
          <p:nvPr/>
        </p:nvSpPr>
        <p:spPr bwMode="auto">
          <a:xfrm>
            <a:off x="6934200" y="1295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7" name="Oval 45"/>
          <p:cNvSpPr>
            <a:spLocks noChangeArrowheads="1"/>
          </p:cNvSpPr>
          <p:nvPr/>
        </p:nvSpPr>
        <p:spPr bwMode="auto">
          <a:xfrm>
            <a:off x="7010400" y="1752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8" name="Oval 46"/>
          <p:cNvSpPr>
            <a:spLocks noChangeArrowheads="1"/>
          </p:cNvSpPr>
          <p:nvPr/>
        </p:nvSpPr>
        <p:spPr bwMode="auto">
          <a:xfrm>
            <a:off x="7315200" y="2362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99" name="Oval 47"/>
          <p:cNvSpPr>
            <a:spLocks noChangeArrowheads="1"/>
          </p:cNvSpPr>
          <p:nvPr/>
        </p:nvSpPr>
        <p:spPr bwMode="auto">
          <a:xfrm>
            <a:off x="6705600" y="3352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0" name="Oval 48"/>
          <p:cNvSpPr>
            <a:spLocks noChangeArrowheads="1"/>
          </p:cNvSpPr>
          <p:nvPr/>
        </p:nvSpPr>
        <p:spPr bwMode="auto">
          <a:xfrm>
            <a:off x="7162800" y="2895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1" name="Oval 49"/>
          <p:cNvSpPr>
            <a:spLocks noChangeArrowheads="1"/>
          </p:cNvSpPr>
          <p:nvPr/>
        </p:nvSpPr>
        <p:spPr bwMode="auto">
          <a:xfrm>
            <a:off x="7924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2" name="Oval 50"/>
          <p:cNvSpPr>
            <a:spLocks noChangeArrowheads="1"/>
          </p:cNvSpPr>
          <p:nvPr/>
        </p:nvSpPr>
        <p:spPr bwMode="auto">
          <a:xfrm>
            <a:off x="6934200" y="3886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3" name="Oval 51"/>
          <p:cNvSpPr>
            <a:spLocks noChangeArrowheads="1"/>
          </p:cNvSpPr>
          <p:nvPr/>
        </p:nvSpPr>
        <p:spPr bwMode="auto">
          <a:xfrm>
            <a:off x="7478713" y="3430588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4" name="Oval 52"/>
          <p:cNvSpPr>
            <a:spLocks noChangeArrowheads="1"/>
          </p:cNvSpPr>
          <p:nvPr/>
        </p:nvSpPr>
        <p:spPr bwMode="auto">
          <a:xfrm>
            <a:off x="64770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5" name="Oval 53"/>
          <p:cNvSpPr>
            <a:spLocks noChangeArrowheads="1"/>
          </p:cNvSpPr>
          <p:nvPr/>
        </p:nvSpPr>
        <p:spPr bwMode="auto">
          <a:xfrm>
            <a:off x="7543800" y="4343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6" name="Oval 54"/>
          <p:cNvSpPr>
            <a:spLocks noChangeArrowheads="1"/>
          </p:cNvSpPr>
          <p:nvPr/>
        </p:nvSpPr>
        <p:spPr bwMode="auto">
          <a:xfrm>
            <a:off x="69342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7" name="Oval 55"/>
          <p:cNvSpPr>
            <a:spLocks noChangeArrowheads="1"/>
          </p:cNvSpPr>
          <p:nvPr/>
        </p:nvSpPr>
        <p:spPr bwMode="auto">
          <a:xfrm>
            <a:off x="60960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8" name="Oval 56"/>
          <p:cNvSpPr>
            <a:spLocks noChangeArrowheads="1"/>
          </p:cNvSpPr>
          <p:nvPr/>
        </p:nvSpPr>
        <p:spPr bwMode="auto">
          <a:xfrm>
            <a:off x="5638800" y="4495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09" name="Oval 57"/>
          <p:cNvSpPr>
            <a:spLocks noChangeArrowheads="1"/>
          </p:cNvSpPr>
          <p:nvPr/>
        </p:nvSpPr>
        <p:spPr bwMode="auto">
          <a:xfrm>
            <a:off x="60198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0" name="Oval 58"/>
          <p:cNvSpPr>
            <a:spLocks noChangeArrowheads="1"/>
          </p:cNvSpPr>
          <p:nvPr/>
        </p:nvSpPr>
        <p:spPr bwMode="auto">
          <a:xfrm>
            <a:off x="6477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1" name="Oval 59"/>
          <p:cNvSpPr>
            <a:spLocks noChangeArrowheads="1"/>
          </p:cNvSpPr>
          <p:nvPr/>
        </p:nvSpPr>
        <p:spPr bwMode="auto">
          <a:xfrm>
            <a:off x="58674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2" name="Oval 60"/>
          <p:cNvSpPr>
            <a:spLocks noChangeArrowheads="1"/>
          </p:cNvSpPr>
          <p:nvPr/>
        </p:nvSpPr>
        <p:spPr bwMode="auto">
          <a:xfrm>
            <a:off x="54102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3" name="Oval 6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4" name="Oval 62"/>
          <p:cNvSpPr>
            <a:spLocks noChangeArrowheads="1"/>
          </p:cNvSpPr>
          <p:nvPr/>
        </p:nvSpPr>
        <p:spPr bwMode="auto">
          <a:xfrm>
            <a:off x="44958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5" name="Oval 63"/>
          <p:cNvSpPr>
            <a:spLocks noChangeArrowheads="1"/>
          </p:cNvSpPr>
          <p:nvPr/>
        </p:nvSpPr>
        <p:spPr bwMode="auto">
          <a:xfrm>
            <a:off x="4724400" y="4953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6" name="Oval 64"/>
          <p:cNvSpPr>
            <a:spLocks noChangeArrowheads="1"/>
          </p:cNvSpPr>
          <p:nvPr/>
        </p:nvSpPr>
        <p:spPr bwMode="auto">
          <a:xfrm>
            <a:off x="4953000" y="5486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7" name="Oval 65"/>
          <p:cNvSpPr>
            <a:spLocks noChangeArrowheads="1"/>
          </p:cNvSpPr>
          <p:nvPr/>
        </p:nvSpPr>
        <p:spPr bwMode="auto">
          <a:xfrm>
            <a:off x="41148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8" name="Oval 66"/>
          <p:cNvSpPr>
            <a:spLocks noChangeArrowheads="1"/>
          </p:cNvSpPr>
          <p:nvPr/>
        </p:nvSpPr>
        <p:spPr bwMode="auto">
          <a:xfrm>
            <a:off x="4038600" y="502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19" name="Oval 67"/>
          <p:cNvSpPr>
            <a:spLocks noChangeArrowheads="1"/>
          </p:cNvSpPr>
          <p:nvPr/>
        </p:nvSpPr>
        <p:spPr bwMode="auto">
          <a:xfrm>
            <a:off x="3505200" y="4267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0" name="Oval 68"/>
          <p:cNvSpPr>
            <a:spLocks noChangeArrowheads="1"/>
          </p:cNvSpPr>
          <p:nvPr/>
        </p:nvSpPr>
        <p:spPr bwMode="auto">
          <a:xfrm>
            <a:off x="40386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1" name="Oval 69"/>
          <p:cNvSpPr>
            <a:spLocks noChangeArrowheads="1"/>
          </p:cNvSpPr>
          <p:nvPr/>
        </p:nvSpPr>
        <p:spPr bwMode="auto">
          <a:xfrm>
            <a:off x="4267200" y="3429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2" name="Oval 70"/>
          <p:cNvSpPr>
            <a:spLocks noChangeArrowheads="1"/>
          </p:cNvSpPr>
          <p:nvPr/>
        </p:nvSpPr>
        <p:spPr bwMode="auto">
          <a:xfrm>
            <a:off x="3733800" y="2971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3" name="Oval 71"/>
          <p:cNvSpPr>
            <a:spLocks noChangeArrowheads="1"/>
          </p:cNvSpPr>
          <p:nvPr/>
        </p:nvSpPr>
        <p:spPr bwMode="auto">
          <a:xfrm>
            <a:off x="4267200" y="2590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4" name="Oval 72"/>
          <p:cNvSpPr>
            <a:spLocks noChangeArrowheads="1"/>
          </p:cNvSpPr>
          <p:nvPr/>
        </p:nvSpPr>
        <p:spPr bwMode="auto">
          <a:xfrm>
            <a:off x="4724400" y="2438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5" name="Oval 73"/>
          <p:cNvSpPr>
            <a:spLocks noChangeArrowheads="1"/>
          </p:cNvSpPr>
          <p:nvPr/>
        </p:nvSpPr>
        <p:spPr bwMode="auto">
          <a:xfrm>
            <a:off x="4343400" y="182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6" name="Oval 74"/>
          <p:cNvSpPr>
            <a:spLocks noChangeArrowheads="1"/>
          </p:cNvSpPr>
          <p:nvPr/>
        </p:nvSpPr>
        <p:spPr bwMode="auto">
          <a:xfrm>
            <a:off x="50292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7" name="Oval 75"/>
          <p:cNvSpPr>
            <a:spLocks noChangeArrowheads="1"/>
          </p:cNvSpPr>
          <p:nvPr/>
        </p:nvSpPr>
        <p:spPr bwMode="auto">
          <a:xfrm>
            <a:off x="4191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8" name="Oval 76"/>
          <p:cNvSpPr>
            <a:spLocks noChangeArrowheads="1"/>
          </p:cNvSpPr>
          <p:nvPr/>
        </p:nvSpPr>
        <p:spPr bwMode="auto">
          <a:xfrm>
            <a:off x="3733800" y="1600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29" name="Oval 77"/>
          <p:cNvSpPr>
            <a:spLocks noChangeArrowheads="1"/>
          </p:cNvSpPr>
          <p:nvPr/>
        </p:nvSpPr>
        <p:spPr bwMode="auto">
          <a:xfrm>
            <a:off x="3657600" y="2209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0" name="Oval 78"/>
          <p:cNvSpPr>
            <a:spLocks noChangeArrowheads="1"/>
          </p:cNvSpPr>
          <p:nvPr/>
        </p:nvSpPr>
        <p:spPr bwMode="auto">
          <a:xfrm>
            <a:off x="3276600" y="2667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1" name="Oval 79"/>
          <p:cNvSpPr>
            <a:spLocks noChangeArrowheads="1"/>
          </p:cNvSpPr>
          <p:nvPr/>
        </p:nvSpPr>
        <p:spPr bwMode="auto">
          <a:xfrm>
            <a:off x="36576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2" name="Oval 80"/>
          <p:cNvSpPr>
            <a:spLocks noChangeArrowheads="1"/>
          </p:cNvSpPr>
          <p:nvPr/>
        </p:nvSpPr>
        <p:spPr bwMode="auto">
          <a:xfrm>
            <a:off x="2895600" y="3581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3" name="Oval 81"/>
          <p:cNvSpPr>
            <a:spLocks noChangeArrowheads="1"/>
          </p:cNvSpPr>
          <p:nvPr/>
        </p:nvSpPr>
        <p:spPr bwMode="auto">
          <a:xfrm>
            <a:off x="2819400" y="44196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4" name="Oval 82"/>
          <p:cNvSpPr>
            <a:spLocks noChangeArrowheads="1"/>
          </p:cNvSpPr>
          <p:nvPr/>
        </p:nvSpPr>
        <p:spPr bwMode="auto">
          <a:xfrm>
            <a:off x="3048000" y="5257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5" name="Oval 83"/>
          <p:cNvSpPr>
            <a:spLocks noChangeArrowheads="1"/>
          </p:cNvSpPr>
          <p:nvPr/>
        </p:nvSpPr>
        <p:spPr bwMode="auto">
          <a:xfrm>
            <a:off x="2362200" y="5638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6" name="Oval 84"/>
          <p:cNvSpPr>
            <a:spLocks noChangeArrowheads="1"/>
          </p:cNvSpPr>
          <p:nvPr/>
        </p:nvSpPr>
        <p:spPr bwMode="auto">
          <a:xfrm>
            <a:off x="1905000" y="487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7" name="Oval 85"/>
          <p:cNvSpPr>
            <a:spLocks noChangeArrowheads="1"/>
          </p:cNvSpPr>
          <p:nvPr/>
        </p:nvSpPr>
        <p:spPr bwMode="auto">
          <a:xfrm>
            <a:off x="1905000" y="3962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8" name="Oval 86"/>
          <p:cNvSpPr>
            <a:spLocks noChangeArrowheads="1"/>
          </p:cNvSpPr>
          <p:nvPr/>
        </p:nvSpPr>
        <p:spPr bwMode="auto">
          <a:xfrm>
            <a:off x="2514600" y="2743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39" name="Oval 87"/>
          <p:cNvSpPr>
            <a:spLocks noChangeArrowheads="1"/>
          </p:cNvSpPr>
          <p:nvPr/>
        </p:nvSpPr>
        <p:spPr bwMode="auto">
          <a:xfrm>
            <a:off x="28956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0" name="Oval 88"/>
          <p:cNvSpPr>
            <a:spLocks noChangeArrowheads="1"/>
          </p:cNvSpPr>
          <p:nvPr/>
        </p:nvSpPr>
        <p:spPr bwMode="auto">
          <a:xfrm>
            <a:off x="1981200" y="1905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1" name="Oval 89"/>
          <p:cNvSpPr>
            <a:spLocks noChangeArrowheads="1"/>
          </p:cNvSpPr>
          <p:nvPr/>
        </p:nvSpPr>
        <p:spPr bwMode="auto">
          <a:xfrm>
            <a:off x="1828800" y="3048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2" name="Oval 90"/>
          <p:cNvSpPr>
            <a:spLocks noChangeArrowheads="1"/>
          </p:cNvSpPr>
          <p:nvPr/>
        </p:nvSpPr>
        <p:spPr bwMode="auto">
          <a:xfrm>
            <a:off x="762000" y="47244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3" name="Oval 91"/>
          <p:cNvSpPr>
            <a:spLocks noChangeArrowheads="1"/>
          </p:cNvSpPr>
          <p:nvPr/>
        </p:nvSpPr>
        <p:spPr bwMode="auto">
          <a:xfrm>
            <a:off x="838200" y="5791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4" name="Oval 92"/>
          <p:cNvSpPr>
            <a:spLocks noChangeArrowheads="1"/>
          </p:cNvSpPr>
          <p:nvPr/>
        </p:nvSpPr>
        <p:spPr bwMode="auto">
          <a:xfrm>
            <a:off x="838200" y="3505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5" name="Oval 93"/>
          <p:cNvSpPr>
            <a:spLocks noChangeArrowheads="1"/>
          </p:cNvSpPr>
          <p:nvPr/>
        </p:nvSpPr>
        <p:spPr bwMode="auto">
          <a:xfrm>
            <a:off x="990600" y="22860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6" name="Oval 94"/>
          <p:cNvSpPr>
            <a:spLocks noChangeArrowheads="1"/>
          </p:cNvSpPr>
          <p:nvPr/>
        </p:nvSpPr>
        <p:spPr bwMode="auto">
          <a:xfrm>
            <a:off x="1143000" y="12192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847" name="Oval 95"/>
          <p:cNvSpPr>
            <a:spLocks noChangeArrowheads="1"/>
          </p:cNvSpPr>
          <p:nvPr/>
        </p:nvSpPr>
        <p:spPr bwMode="auto">
          <a:xfrm>
            <a:off x="2590800" y="1066800"/>
            <a:ext cx="152400" cy="152400"/>
          </a:xfrm>
          <a:prstGeom prst="ellipse">
            <a:avLst/>
          </a:prstGeom>
          <a:gradFill rotWithShape="1">
            <a:gsLst>
              <a:gs pos="0">
                <a:srgbClr val="CC3300"/>
              </a:gs>
              <a:gs pos="100000">
                <a:srgbClr val="CC3300">
                  <a:gamma/>
                  <a:shade val="46275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4848" name="Group 96"/>
          <p:cNvGrpSpPr>
            <a:grpSpLocks/>
          </p:cNvGrpSpPr>
          <p:nvPr/>
        </p:nvGrpSpPr>
        <p:grpSpPr bwMode="auto">
          <a:xfrm>
            <a:off x="2590800" y="1524000"/>
            <a:ext cx="2819400" cy="2895600"/>
            <a:chOff x="3744" y="4464"/>
            <a:chExt cx="1776" cy="1824"/>
          </a:xfrm>
        </p:grpSpPr>
        <p:sp>
          <p:nvSpPr>
            <p:cNvPr id="74849" name="Oval 97"/>
            <p:cNvSpPr>
              <a:spLocks noChangeArrowheads="1"/>
            </p:cNvSpPr>
            <p:nvPr/>
          </p:nvSpPr>
          <p:spPr bwMode="auto">
            <a:xfrm>
              <a:off x="3744" y="4464"/>
              <a:ext cx="1776" cy="1824"/>
            </a:xfrm>
            <a:prstGeom prst="ellipse">
              <a:avLst/>
            </a:prstGeom>
            <a:noFill/>
            <a:ln w="28575">
              <a:solidFill>
                <a:srgbClr val="00CC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4850" name="Group 98"/>
            <p:cNvGrpSpPr>
              <a:grpSpLocks/>
            </p:cNvGrpSpPr>
            <p:nvPr/>
          </p:nvGrpSpPr>
          <p:grpSpPr bwMode="auto">
            <a:xfrm>
              <a:off x="4491" y="5231"/>
              <a:ext cx="288" cy="288"/>
              <a:chOff x="4486" y="3484"/>
              <a:chExt cx="288" cy="288"/>
            </a:xfrm>
          </p:grpSpPr>
          <p:sp>
            <p:nvSpPr>
              <p:cNvPr id="74851" name="Oval 99"/>
              <p:cNvSpPr>
                <a:spLocks noChangeArrowheads="1"/>
              </p:cNvSpPr>
              <p:nvPr/>
            </p:nvSpPr>
            <p:spPr bwMode="auto">
              <a:xfrm>
                <a:off x="4560" y="3552"/>
                <a:ext cx="144" cy="144"/>
              </a:xfrm>
              <a:prstGeom prst="ellipse">
                <a:avLst/>
              </a:prstGeom>
              <a:noFill/>
              <a:ln w="19050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4852" name="Line 100"/>
              <p:cNvSpPr>
                <a:spLocks noChangeShapeType="1"/>
              </p:cNvSpPr>
              <p:nvPr/>
            </p:nvSpPr>
            <p:spPr bwMode="auto">
              <a:xfrm>
                <a:off x="4632" y="3484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853" name="Line 101"/>
              <p:cNvSpPr>
                <a:spLocks noChangeShapeType="1"/>
              </p:cNvSpPr>
              <p:nvPr/>
            </p:nvSpPr>
            <p:spPr bwMode="auto">
              <a:xfrm rot="-5400000">
                <a:off x="4630" y="3482"/>
                <a:ext cx="0" cy="288"/>
              </a:xfrm>
              <a:prstGeom prst="line">
                <a:avLst/>
              </a:prstGeom>
              <a:noFill/>
              <a:ln w="9525">
                <a:solidFill>
                  <a:srgbClr val="00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4854" name="Group 102"/>
          <p:cNvGrpSpPr>
            <a:grpSpLocks/>
          </p:cNvGrpSpPr>
          <p:nvPr/>
        </p:nvGrpSpPr>
        <p:grpSpPr bwMode="auto">
          <a:xfrm>
            <a:off x="4343400" y="2895600"/>
            <a:ext cx="457200" cy="457200"/>
            <a:chOff x="4486" y="3484"/>
            <a:chExt cx="288" cy="288"/>
          </a:xfrm>
        </p:grpSpPr>
        <p:sp>
          <p:nvSpPr>
            <p:cNvPr id="74855" name="Oval 103"/>
            <p:cNvSpPr>
              <a:spLocks noChangeArrowheads="1"/>
            </p:cNvSpPr>
            <p:nvPr/>
          </p:nvSpPr>
          <p:spPr bwMode="auto">
            <a:xfrm>
              <a:off x="4560" y="3552"/>
              <a:ext cx="144" cy="144"/>
            </a:xfrm>
            <a:prstGeom prst="ellips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56" name="Line 104"/>
            <p:cNvSpPr>
              <a:spLocks noChangeShapeType="1"/>
            </p:cNvSpPr>
            <p:nvPr/>
          </p:nvSpPr>
          <p:spPr bwMode="auto">
            <a:xfrm>
              <a:off x="4632" y="3484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857" name="Line 105"/>
            <p:cNvSpPr>
              <a:spLocks noChangeShapeType="1"/>
            </p:cNvSpPr>
            <p:nvPr/>
          </p:nvSpPr>
          <p:spPr bwMode="auto">
            <a:xfrm rot="-5400000">
              <a:off x="4630" y="3482"/>
              <a:ext cx="0" cy="288"/>
            </a:xfrm>
            <a:prstGeom prst="line">
              <a:avLst/>
            </a:prstGeom>
            <a:noFill/>
            <a:ln w="9525">
              <a:solidFill>
                <a:srgbClr val="FF99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4858" name="AutoShape 106"/>
          <p:cNvSpPr>
            <a:spLocks noChangeArrowheads="1"/>
          </p:cNvSpPr>
          <p:nvPr/>
        </p:nvSpPr>
        <p:spPr bwMode="auto">
          <a:xfrm>
            <a:off x="7467600" y="9144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00CC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Region of</a:t>
            </a:r>
          </a:p>
          <a:p>
            <a:pPr rtl="0"/>
            <a:r>
              <a:rPr lang="en-US" altLang="en-US" sz="1600">
                <a:latin typeface="Arial" charset="0"/>
              </a:rPr>
              <a:t>interest</a:t>
            </a:r>
          </a:p>
        </p:txBody>
      </p:sp>
      <p:sp>
        <p:nvSpPr>
          <p:cNvPr id="74859" name="AutoShape 107"/>
          <p:cNvSpPr>
            <a:spLocks noChangeArrowheads="1"/>
          </p:cNvSpPr>
          <p:nvPr/>
        </p:nvSpPr>
        <p:spPr bwMode="auto">
          <a:xfrm>
            <a:off x="7467600" y="1600200"/>
            <a:ext cx="14478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latin typeface="Arial" charset="0"/>
              </a:rPr>
              <a:t>Center of</a:t>
            </a:r>
          </a:p>
          <a:p>
            <a:pPr rtl="0"/>
            <a:r>
              <a:rPr lang="en-US" altLang="en-US" sz="1600">
                <a:latin typeface="Arial" charset="0"/>
              </a:rPr>
              <a:t>mass</a:t>
            </a:r>
          </a:p>
        </p:txBody>
      </p:sp>
      <p:sp>
        <p:nvSpPr>
          <p:cNvPr id="74860" name="AutoShape 108"/>
          <p:cNvSpPr>
            <a:spLocks noChangeArrowheads="1"/>
          </p:cNvSpPr>
          <p:nvPr/>
        </p:nvSpPr>
        <p:spPr bwMode="auto">
          <a:xfrm>
            <a:off x="7467600" y="5410200"/>
            <a:ext cx="1447800" cy="6096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Mean Shift</a:t>
            </a:r>
          </a:p>
          <a:p>
            <a:pPr rtl="0"/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vector</a:t>
            </a:r>
          </a:p>
        </p:txBody>
      </p:sp>
      <p:sp>
        <p:nvSpPr>
          <p:cNvPr id="74861" name="Rectangle 109"/>
          <p:cNvSpPr>
            <a:spLocks noGrp="1" noChangeArrowheads="1"/>
          </p:cNvSpPr>
          <p:nvPr>
            <p:ph type="title"/>
          </p:nvPr>
        </p:nvSpPr>
        <p:spPr>
          <a:xfrm>
            <a:off x="457200" y="41275"/>
            <a:ext cx="8229600" cy="1084263"/>
          </a:xfrm>
          <a:noFill/>
          <a:ln/>
        </p:spPr>
        <p:txBody>
          <a:bodyPr/>
          <a:lstStyle/>
          <a:p>
            <a:r>
              <a:rPr lang="he-IL" altLang="en-US" dirty="0">
                <a:solidFill>
                  <a:srgbClr val="FF0000"/>
                </a:solidFill>
              </a:rPr>
              <a:t>הדגמה</a:t>
            </a:r>
            <a:endParaRPr lang="en-US" altLang="en-US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14067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7 -2.61624E-6 L 0.0625 0.022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48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111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|4.2|2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4080</TotalTime>
  <Words>3232</Words>
  <Application>Microsoft Office PowerPoint</Application>
  <PresentationFormat>On-screen Show (4:3)</PresentationFormat>
  <Paragraphs>323</Paragraphs>
  <Slides>56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58" baseType="lpstr">
      <vt:lpstr>Office Theme</vt:lpstr>
      <vt:lpstr>Custom Design</vt:lpstr>
      <vt:lpstr>Mean shift </vt:lpstr>
      <vt:lpstr>Mean shift  (or segmentation in general)</vt:lpstr>
      <vt:lpstr>Mean shift example</vt:lpstr>
      <vt:lpstr>Examples of mean shift segmentation:</vt:lpstr>
      <vt:lpstr>Examples of mean shift segmentation:</vt:lpstr>
      <vt:lpstr>Mean shift definition</vt:lpstr>
      <vt:lpstr>Mean shift definition - continue</vt:lpstr>
      <vt:lpstr>הדגמה</vt:lpstr>
      <vt:lpstr>הדגמה</vt:lpstr>
      <vt:lpstr>הדגמה</vt:lpstr>
      <vt:lpstr>הדגמה</vt:lpstr>
      <vt:lpstr>הדגמה</vt:lpstr>
      <vt:lpstr>הדגמה</vt:lpstr>
      <vt:lpstr>הדגמה</vt:lpstr>
      <vt:lpstr>Mean shift – 1D density example</vt:lpstr>
      <vt:lpstr>Mean shift – using density function</vt:lpstr>
      <vt:lpstr>Mean shift – kernel function</vt:lpstr>
      <vt:lpstr>PowerPoint Presentation</vt:lpstr>
      <vt:lpstr>PowerPoint Presentation</vt:lpstr>
      <vt:lpstr>PowerPoint Presentation</vt:lpstr>
      <vt:lpstr>PowerPoint Presentation</vt:lpstr>
      <vt:lpstr>Density function</vt:lpstr>
      <vt:lpstr>Mean shift – 1D density example uniform kernel </vt:lpstr>
      <vt:lpstr>PowerPoint Presentation</vt:lpstr>
      <vt:lpstr>Mean shift – 1D density example Epanechnikov kernel </vt:lpstr>
      <vt:lpstr>Mean shift – 1D density example normal (gaussian) kernel</vt:lpstr>
      <vt:lpstr>Mean shift – h</vt:lpstr>
      <vt:lpstr>Depends on h</vt:lpstr>
      <vt:lpstr>Depends on h</vt:lpstr>
      <vt:lpstr>H window</vt:lpstr>
      <vt:lpstr>Finding a maximum</vt:lpstr>
      <vt:lpstr>Finding a maximum - continue</vt:lpstr>
      <vt:lpstr>Finding a maximum - continue</vt:lpstr>
      <vt:lpstr>Finding a maximum - continue</vt:lpstr>
      <vt:lpstr>PowerPoint Presentation</vt:lpstr>
      <vt:lpstr>Finding a maximum - continue</vt:lpstr>
      <vt:lpstr>PowerPoint Presentation</vt:lpstr>
      <vt:lpstr>PowerPoint Presentation</vt:lpstr>
      <vt:lpstr>PowerPoint Presentation</vt:lpstr>
      <vt:lpstr>H window – 2D </vt:lpstr>
      <vt:lpstr>PowerPoint Presentation</vt:lpstr>
      <vt:lpstr>PowerPoint Presentation</vt:lpstr>
      <vt:lpstr>Mean shift on images</vt:lpstr>
      <vt:lpstr>Mean shift on images</vt:lpstr>
      <vt:lpstr>Mean shift in images - continue</vt:lpstr>
      <vt:lpstr>Mean shift filtering algorithm</vt:lpstr>
      <vt:lpstr>Mean shift filtering - example</vt:lpstr>
      <vt:lpstr>Mean shift - images</vt:lpstr>
      <vt:lpstr>Mean shift images - continue</vt:lpstr>
      <vt:lpstr>PowerPoint Presentation</vt:lpstr>
      <vt:lpstr>Mean shift image segmentation</vt:lpstr>
      <vt:lpstr>Mean shift image segmentation – example (cameraman again)</vt:lpstr>
      <vt:lpstr>Image segmentation example</vt:lpstr>
      <vt:lpstr>Mean shift segmentation - example</vt:lpstr>
      <vt:lpstr>sources</vt:lpstr>
      <vt:lpstr>THE END!!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Cohn</dc:creator>
  <cp:lastModifiedBy>David Cohn</cp:lastModifiedBy>
  <cp:revision>199</cp:revision>
  <dcterms:created xsi:type="dcterms:W3CDTF">2015-03-27T13:56:35Z</dcterms:created>
  <dcterms:modified xsi:type="dcterms:W3CDTF">2015-04-13T08:20:01Z</dcterms:modified>
</cp:coreProperties>
</file>

<file path=docProps/thumbnail.jpeg>
</file>